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73" r:id="rId3"/>
    <p:sldMasterId id="2147483674" r:id="rId4"/>
    <p:sldMasterId id="2147483675" r:id="rId5"/>
    <p:sldMasterId id="2147483676" r:id="rId6"/>
    <p:sldMasterId id="2147483677"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 id="283" r:id="rId36"/>
    <p:sldId id="284" r:id="rId37"/>
    <p:sldId id="285" r:id="rId38"/>
    <p:sldId id="286" r:id="rId39"/>
    <p:sldId id="287" r:id="rId40"/>
    <p:sldId id="288" r:id="rId41"/>
    <p:sldId id="289" r:id="rId42"/>
    <p:sldId id="290" r:id="rId43"/>
    <p:sldId id="291" r:id="rId44"/>
    <p:sldId id="292" r:id="rId45"/>
    <p:sldId id="293" r:id="rId46"/>
    <p:sldId id="294" r:id="rId47"/>
    <p:sldId id="295" r:id="rId48"/>
    <p:sldId id="296" r:id="rId49"/>
    <p:sldId id="297" r:id="rId50"/>
    <p:sldId id="298" r:id="rId51"/>
    <p:sldId id="299" r:id="rId52"/>
    <p:sldId id="300" r:id="rId53"/>
    <p:sldId id="301" r:id="rId54"/>
    <p:sldId id="302" r:id="rId55"/>
    <p:sldId id="303" r:id="rId56"/>
    <p:sldId id="304" r:id="rId57"/>
    <p:sldId id="305" r:id="rId58"/>
    <p:sldId id="306" r:id="rId59"/>
    <p:sldId id="307" r:id="rId60"/>
    <p:sldId id="308" r:id="rId61"/>
    <p:sldId id="309" r:id="rId62"/>
    <p:sldId id="310" r:id="rId63"/>
    <p:sldId id="311" r:id="rId64"/>
    <p:sldId id="312" r:id="rId65"/>
    <p:sldId id="313" r:id="rId66"/>
    <p:sldId id="314" r:id="rId67"/>
    <p:sldId id="315" r:id="rId68"/>
    <p:sldId id="316" r:id="rId69"/>
    <p:sldId id="317" r:id="rId70"/>
    <p:sldId id="318" r:id="rId71"/>
    <p:sldId id="319" r:id="rId72"/>
    <p:sldId id="320" r:id="rId73"/>
    <p:sldId id="321" r:id="rId74"/>
    <p:sldId id="322" r:id="rId75"/>
    <p:sldId id="323" r:id="rId76"/>
    <p:sldId id="324" r:id="rId77"/>
    <p:sldId id="325" r:id="rId78"/>
    <p:sldId id="326" r:id="rId79"/>
    <p:sldId id="327" r:id="rId80"/>
    <p:sldId id="328" r:id="rId81"/>
    <p:sldId id="329" r:id="rId82"/>
    <p:sldId id="330" r:id="rId83"/>
    <p:sldId id="331" r:id="rId84"/>
    <p:sldId id="332" r:id="rId85"/>
    <p:sldId id="333" r:id="rId86"/>
    <p:sldId id="334" r:id="rId87"/>
    <p:sldId id="335" r:id="rId88"/>
  </p:sldIdLst>
  <p:sldSz cy="6858000" cx="9144000"/>
  <p:notesSz cx="6858000" cy="9144000"/>
  <p:embeddedFontLst>
    <p:embeddedFont>
      <p:font typeface="Open Sans SemiBold"/>
      <p:regular r:id="rId89"/>
      <p:bold r:id="rId90"/>
      <p:italic r:id="rId91"/>
      <p:boldItalic r:id="rId92"/>
    </p:embeddedFont>
    <p:embeddedFont>
      <p:font typeface="Open Sans ExtraBold"/>
      <p:bold r:id="rId93"/>
      <p:boldItalic r:id="rId94"/>
    </p:embeddedFont>
    <p:embeddedFont>
      <p:font typeface="Helvetica Neue Light"/>
      <p:regular r:id="rId95"/>
      <p:bold r:id="rId96"/>
      <p:italic r:id="rId97"/>
      <p:boldItalic r:id="rId98"/>
    </p:embeddedFont>
    <p:embeddedFont>
      <p:font typeface="Open Sans"/>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2.xml"/><Relationship Id="rId42" Type="http://schemas.openxmlformats.org/officeDocument/2006/relationships/slide" Target="slides/slide34.xml"/><Relationship Id="rId41" Type="http://schemas.openxmlformats.org/officeDocument/2006/relationships/slide" Target="slides/slide33.xml"/><Relationship Id="rId44" Type="http://schemas.openxmlformats.org/officeDocument/2006/relationships/slide" Target="slides/slide36.xml"/><Relationship Id="rId43" Type="http://schemas.openxmlformats.org/officeDocument/2006/relationships/slide" Target="slides/slide35.xml"/><Relationship Id="rId46" Type="http://schemas.openxmlformats.org/officeDocument/2006/relationships/slide" Target="slides/slide38.xml"/><Relationship Id="rId45" Type="http://schemas.openxmlformats.org/officeDocument/2006/relationships/slide" Target="slides/slide37.xml"/><Relationship Id="rId48" Type="http://schemas.openxmlformats.org/officeDocument/2006/relationships/slide" Target="slides/slide40.xml"/><Relationship Id="rId47" Type="http://schemas.openxmlformats.org/officeDocument/2006/relationships/slide" Target="slides/slide39.xml"/><Relationship Id="rId49" Type="http://schemas.openxmlformats.org/officeDocument/2006/relationships/slide" Target="slides/slide41.xml"/><Relationship Id="rId102" Type="http://schemas.openxmlformats.org/officeDocument/2006/relationships/font" Target="fonts/OpenSans-boldItalic.fntdata"/><Relationship Id="rId101" Type="http://schemas.openxmlformats.org/officeDocument/2006/relationships/font" Target="fonts/OpenSans-italic.fntdata"/><Relationship Id="rId100" Type="http://schemas.openxmlformats.org/officeDocument/2006/relationships/font" Target="fonts/OpenSans-bold.fntdata"/><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37" Type="http://schemas.openxmlformats.org/officeDocument/2006/relationships/slide" Target="slides/slide29.xml"/><Relationship Id="rId36" Type="http://schemas.openxmlformats.org/officeDocument/2006/relationships/slide" Target="slides/slide28.xml"/><Relationship Id="rId39" Type="http://schemas.openxmlformats.org/officeDocument/2006/relationships/slide" Target="slides/slide31.xml"/><Relationship Id="rId38" Type="http://schemas.openxmlformats.org/officeDocument/2006/relationships/slide" Target="slides/slide30.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95" Type="http://schemas.openxmlformats.org/officeDocument/2006/relationships/font" Target="fonts/HelveticaNeueLight-regular.fntdata"/><Relationship Id="rId94" Type="http://schemas.openxmlformats.org/officeDocument/2006/relationships/font" Target="fonts/OpenSansExtraBold-boldItalic.fntdata"/><Relationship Id="rId97" Type="http://schemas.openxmlformats.org/officeDocument/2006/relationships/font" Target="fonts/HelveticaNeueLight-italic.fntdata"/><Relationship Id="rId96" Type="http://schemas.openxmlformats.org/officeDocument/2006/relationships/font" Target="fonts/HelveticaNeueLight-bold.fntdata"/><Relationship Id="rId11" Type="http://schemas.openxmlformats.org/officeDocument/2006/relationships/slide" Target="slides/slide3.xml"/><Relationship Id="rId99" Type="http://schemas.openxmlformats.org/officeDocument/2006/relationships/font" Target="fonts/OpenSans-regular.fntdata"/><Relationship Id="rId10" Type="http://schemas.openxmlformats.org/officeDocument/2006/relationships/slide" Target="slides/slide2.xml"/><Relationship Id="rId98" Type="http://schemas.openxmlformats.org/officeDocument/2006/relationships/font" Target="fonts/HelveticaNeueLight-boldItalic.fntdata"/><Relationship Id="rId13" Type="http://schemas.openxmlformats.org/officeDocument/2006/relationships/slide" Target="slides/slide5.xml"/><Relationship Id="rId12" Type="http://schemas.openxmlformats.org/officeDocument/2006/relationships/slide" Target="slides/slide4.xml"/><Relationship Id="rId91" Type="http://schemas.openxmlformats.org/officeDocument/2006/relationships/font" Target="fonts/OpenSansSemiBold-italic.fntdata"/><Relationship Id="rId90" Type="http://schemas.openxmlformats.org/officeDocument/2006/relationships/font" Target="fonts/OpenSansSemiBold-bold.fntdata"/><Relationship Id="rId93" Type="http://schemas.openxmlformats.org/officeDocument/2006/relationships/font" Target="fonts/OpenSansExtraBold-bold.fntdata"/><Relationship Id="rId92" Type="http://schemas.openxmlformats.org/officeDocument/2006/relationships/font" Target="fonts/OpenSansSemiBold-boldItalic.fntdata"/><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 Id="rId84" Type="http://schemas.openxmlformats.org/officeDocument/2006/relationships/slide" Target="slides/slide76.xml"/><Relationship Id="rId83" Type="http://schemas.openxmlformats.org/officeDocument/2006/relationships/slide" Target="slides/slide75.xml"/><Relationship Id="rId86" Type="http://schemas.openxmlformats.org/officeDocument/2006/relationships/slide" Target="slides/slide78.xml"/><Relationship Id="rId85" Type="http://schemas.openxmlformats.org/officeDocument/2006/relationships/slide" Target="slides/slide77.xml"/><Relationship Id="rId88" Type="http://schemas.openxmlformats.org/officeDocument/2006/relationships/slide" Target="slides/slide80.xml"/><Relationship Id="rId87" Type="http://schemas.openxmlformats.org/officeDocument/2006/relationships/slide" Target="slides/slide79.xml"/><Relationship Id="rId89" Type="http://schemas.openxmlformats.org/officeDocument/2006/relationships/font" Target="fonts/OpenSansSemiBold-regular.fntdata"/><Relationship Id="rId80" Type="http://schemas.openxmlformats.org/officeDocument/2006/relationships/slide" Target="slides/slide72.xml"/><Relationship Id="rId82" Type="http://schemas.openxmlformats.org/officeDocument/2006/relationships/slide" Target="slides/slide74.xml"/><Relationship Id="rId81" Type="http://schemas.openxmlformats.org/officeDocument/2006/relationships/slide" Target="slides/slide73.xml"/><Relationship Id="rId1" Type="http://schemas.openxmlformats.org/officeDocument/2006/relationships/theme" Target="theme/theme4.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1.xml"/><Relationship Id="rId5" Type="http://schemas.openxmlformats.org/officeDocument/2006/relationships/slideMaster" Target="slideMasters/slideMaster3.xml"/><Relationship Id="rId6" Type="http://schemas.openxmlformats.org/officeDocument/2006/relationships/slideMaster" Target="slideMasters/slideMaster4.xml"/><Relationship Id="rId7" Type="http://schemas.openxmlformats.org/officeDocument/2006/relationships/slideMaster" Target="slideMasters/slideMaster5.xml"/><Relationship Id="rId8" Type="http://schemas.openxmlformats.org/officeDocument/2006/relationships/notesMaster" Target="notesMasters/notesMaster1.xml"/><Relationship Id="rId73" Type="http://schemas.openxmlformats.org/officeDocument/2006/relationships/slide" Target="slides/slide65.xml"/><Relationship Id="rId72" Type="http://schemas.openxmlformats.org/officeDocument/2006/relationships/slide" Target="slides/slide64.xml"/><Relationship Id="rId75" Type="http://schemas.openxmlformats.org/officeDocument/2006/relationships/slide" Target="slides/slide67.xml"/><Relationship Id="rId74" Type="http://schemas.openxmlformats.org/officeDocument/2006/relationships/slide" Target="slides/slide66.xml"/><Relationship Id="rId77" Type="http://schemas.openxmlformats.org/officeDocument/2006/relationships/slide" Target="slides/slide69.xml"/><Relationship Id="rId76" Type="http://schemas.openxmlformats.org/officeDocument/2006/relationships/slide" Target="slides/slide68.xml"/><Relationship Id="rId79" Type="http://schemas.openxmlformats.org/officeDocument/2006/relationships/slide" Target="slides/slide71.xml"/><Relationship Id="rId78" Type="http://schemas.openxmlformats.org/officeDocument/2006/relationships/slide" Target="slides/slide70.xml"/><Relationship Id="rId71" Type="http://schemas.openxmlformats.org/officeDocument/2006/relationships/slide" Target="slides/slide63.xml"/><Relationship Id="rId70" Type="http://schemas.openxmlformats.org/officeDocument/2006/relationships/slide" Target="slides/slide62.xml"/><Relationship Id="rId62" Type="http://schemas.openxmlformats.org/officeDocument/2006/relationships/slide" Target="slides/slide54.xml"/><Relationship Id="rId61" Type="http://schemas.openxmlformats.org/officeDocument/2006/relationships/slide" Target="slides/slide53.xml"/><Relationship Id="rId64" Type="http://schemas.openxmlformats.org/officeDocument/2006/relationships/slide" Target="slides/slide56.xml"/><Relationship Id="rId63" Type="http://schemas.openxmlformats.org/officeDocument/2006/relationships/slide" Target="slides/slide55.xml"/><Relationship Id="rId66" Type="http://schemas.openxmlformats.org/officeDocument/2006/relationships/slide" Target="slides/slide58.xml"/><Relationship Id="rId65" Type="http://schemas.openxmlformats.org/officeDocument/2006/relationships/slide" Target="slides/slide57.xml"/><Relationship Id="rId68" Type="http://schemas.openxmlformats.org/officeDocument/2006/relationships/slide" Target="slides/slide60.xml"/><Relationship Id="rId67" Type="http://schemas.openxmlformats.org/officeDocument/2006/relationships/slide" Target="slides/slide59.xml"/><Relationship Id="rId60" Type="http://schemas.openxmlformats.org/officeDocument/2006/relationships/slide" Target="slides/slide52.xml"/><Relationship Id="rId69" Type="http://schemas.openxmlformats.org/officeDocument/2006/relationships/slide" Target="slides/slide61.xml"/><Relationship Id="rId51" Type="http://schemas.openxmlformats.org/officeDocument/2006/relationships/slide" Target="slides/slide43.xml"/><Relationship Id="rId50" Type="http://schemas.openxmlformats.org/officeDocument/2006/relationships/slide" Target="slides/slide42.xml"/><Relationship Id="rId53" Type="http://schemas.openxmlformats.org/officeDocument/2006/relationships/slide" Target="slides/slide45.xml"/><Relationship Id="rId52" Type="http://schemas.openxmlformats.org/officeDocument/2006/relationships/slide" Target="slides/slide44.xml"/><Relationship Id="rId55" Type="http://schemas.openxmlformats.org/officeDocument/2006/relationships/slide" Target="slides/slide47.xml"/><Relationship Id="rId54" Type="http://schemas.openxmlformats.org/officeDocument/2006/relationships/slide" Target="slides/slide46.xml"/><Relationship Id="rId57" Type="http://schemas.openxmlformats.org/officeDocument/2006/relationships/slide" Target="slides/slide49.xml"/><Relationship Id="rId56" Type="http://schemas.openxmlformats.org/officeDocument/2006/relationships/slide" Target="slides/slide48.xml"/><Relationship Id="rId59" Type="http://schemas.openxmlformats.org/officeDocument/2006/relationships/slide" Target="slides/slide51.xml"/><Relationship Id="rId58" Type="http://schemas.openxmlformats.org/officeDocument/2006/relationships/slide" Target="slides/slide5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amazon.com/skills"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hosim.io/"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hosim.io/" TargetMode="Externa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echosim.io/" TargetMode="Externa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echosim.io/"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9" name="Shape 279"/>
        <p:cNvGrpSpPr/>
        <p:nvPr/>
      </p:nvGrpSpPr>
      <p:grpSpPr>
        <a:xfrm>
          <a:off x="0" y="0"/>
          <a:ext cx="0" cy="0"/>
          <a:chOff x="0" y="0"/>
          <a:chExt cx="0" cy="0"/>
        </a:xfrm>
      </p:grpSpPr>
      <p:sp>
        <p:nvSpPr>
          <p:cNvPr id="280" name="Google Shape;280;g1d7cd529b0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1d7cd529b0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Starbucks - order your coffee ahead of time when you’re walking out the door.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1d7cd529b0_0_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1d7cd529b0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has tons of skills you can use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also search and discover skills by visiting </a:t>
            </a:r>
            <a:r>
              <a:rPr lang="en" sz="1800" u="sng">
                <a:solidFill>
                  <a:schemeClr val="hlink"/>
                </a:solidFill>
                <a:latin typeface="Open Sans"/>
                <a:ea typeface="Open Sans"/>
                <a:cs typeface="Open Sans"/>
                <a:sym typeface="Open Sans"/>
                <a:hlinkClick r:id="rId2"/>
              </a:rPr>
              <a:t>amazon.com/skills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Today you are going to learn how to make one.</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participants if they have used any other Alexa apps or skills.  Here are some other popular ones if you need examples: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NPR - Listen to Podcasts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Seamless - Order delivery to your house</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Jeopardy - Play Jeopardy with Alexa.</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3" name="Shape 293"/>
        <p:cNvGrpSpPr/>
        <p:nvPr/>
      </p:nvGrpSpPr>
      <p:grpSpPr>
        <a:xfrm>
          <a:off x="0" y="0"/>
          <a:ext cx="0" cy="0"/>
          <a:chOff x="0" y="0"/>
          <a:chExt cx="0" cy="0"/>
        </a:xfrm>
      </p:grpSpPr>
      <p:sp>
        <p:nvSpPr>
          <p:cNvPr id="294" name="Google Shape;294;g5a8ef03a8c_0_88: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5a8ef03a8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1d7cd529b0_0_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1d7cd529b0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Why should you build an Alexa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is already integrated into many devices include the Echo.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Amazon has millions of customers who could use your Alexa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Building on Alexa is fun, easy, and free.</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7" name="Shape 307"/>
        <p:cNvGrpSpPr/>
        <p:nvPr/>
      </p:nvGrpSpPr>
      <p:grpSpPr>
        <a:xfrm>
          <a:off x="0" y="0"/>
          <a:ext cx="0" cy="0"/>
          <a:chOff x="0" y="0"/>
          <a:chExt cx="0" cy="0"/>
        </a:xfrm>
      </p:grpSpPr>
      <p:sp>
        <p:nvSpPr>
          <p:cNvPr id="308" name="Google Shape;308;g1d8f18e19f_0_3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1d8f18e19f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Alexa skill is made of two parts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Front End is the Alexa Voice User Interface.  This takes user speech and converts it into something the computer can understand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Back End is where your application logic lives.  This takes the parsed speech and does something interesting with it.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FAQ:</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strike="sngStrike">
                <a:solidFill>
                  <a:schemeClr val="dk1"/>
                </a:solidFill>
                <a:latin typeface="Open Sans"/>
                <a:ea typeface="Open Sans"/>
                <a:cs typeface="Open Sans"/>
                <a:sym typeface="Open Sans"/>
              </a:rPr>
              <a:t>What is AWS Lambda?</a:t>
            </a:r>
            <a:endParaRPr sz="1800" strike="sngStrike">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strike="sngStrike">
                <a:solidFill>
                  <a:schemeClr val="dk1"/>
                </a:solidFill>
                <a:latin typeface="Open Sans"/>
                <a:ea typeface="Open Sans"/>
                <a:cs typeface="Open Sans"/>
                <a:sym typeface="Open Sans"/>
              </a:rPr>
              <a:t>You can think of Lambda as an event-driven computing platform; Lambda runs when triggered by an event and executes code that’s been loaded into the system.  You don’t need to setup or manage any servers, just write the code and Amazon takes care of the rest.</a:t>
            </a:r>
            <a:endParaRPr sz="1800" strike="sngStrike">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5a8ef03a8c_0_5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5a8ef03a8c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3" name="Shape 323"/>
        <p:cNvGrpSpPr/>
        <p:nvPr/>
      </p:nvGrpSpPr>
      <p:grpSpPr>
        <a:xfrm>
          <a:off x="0" y="0"/>
          <a:ext cx="0" cy="0"/>
          <a:chOff x="0" y="0"/>
          <a:chExt cx="0" cy="0"/>
        </a:xfrm>
      </p:grpSpPr>
      <p:sp>
        <p:nvSpPr>
          <p:cNvPr id="324" name="Google Shape;324;g5974f6b94a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5974f6b94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1d8f18e19f_0_1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1d8f18e19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skills are managed through the Amazon developer portal (developer.amazon.com).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URL on the screen is a shortcut to the Alexa specific content.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You’ll need to sign in using the Amazon account you used to create your Alexa skill function.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may also need to register for a developer account.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able to sign in to the Amazon developer portal.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6" name="Shape 336"/>
        <p:cNvGrpSpPr/>
        <p:nvPr/>
      </p:nvGrpSpPr>
      <p:grpSpPr>
        <a:xfrm>
          <a:off x="0" y="0"/>
          <a:ext cx="0" cy="0"/>
          <a:chOff x="0" y="0"/>
          <a:chExt cx="0" cy="0"/>
        </a:xfrm>
      </p:grpSpPr>
      <p:sp>
        <p:nvSpPr>
          <p:cNvPr id="337" name="Google Shape;337;g2727798610_1_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8" name="Google Shape;338;g2727798610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Pick a strong password with special characters, numbers, and lower and upper case letters</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able to sign in to the Amazon developer portal.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a:t>
            </a:r>
            <a:r>
              <a:rPr lang="en" sz="1800">
                <a:solidFill>
                  <a:schemeClr val="dk1"/>
                </a:solidFill>
                <a:latin typeface="Open Sans"/>
                <a:ea typeface="Open Sans"/>
                <a:cs typeface="Open Sans"/>
                <a:sym typeface="Open Sans"/>
              </a:rPr>
              <a:t>he next slide shows the profile creation step, so move on once you see that everyone is there.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1d8f18e19f_0_2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1d8f18e19f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register for your developer account fill out this form.</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able to sign in to the Amazon developer portal.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5" name="Shape 205"/>
        <p:cNvGrpSpPr/>
        <p:nvPr/>
      </p:nvGrpSpPr>
      <p:grpSpPr>
        <a:xfrm>
          <a:off x="0" y="0"/>
          <a:ext cx="0" cy="0"/>
          <a:chOff x="0" y="0"/>
          <a:chExt cx="0" cy="0"/>
        </a:xfrm>
      </p:grpSpPr>
      <p:sp>
        <p:nvSpPr>
          <p:cNvPr id="206" name="Google Shape;206;g617e9236d9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617e9236d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2" name="Shape 352"/>
        <p:cNvGrpSpPr/>
        <p:nvPr/>
      </p:nvGrpSpPr>
      <p:grpSpPr>
        <a:xfrm>
          <a:off x="0" y="0"/>
          <a:ext cx="0" cy="0"/>
          <a:chOff x="0" y="0"/>
          <a:chExt cx="0" cy="0"/>
        </a:xfrm>
      </p:grpSpPr>
      <p:sp>
        <p:nvSpPr>
          <p:cNvPr id="353" name="Google Shape;353;g26f8c15305_7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4" name="Google Shape;354;g26f8c15305_7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register for your developer account agree to the terms of usage.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able to sign in to the Amazon developer portal.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9" name="Shape 359"/>
        <p:cNvGrpSpPr/>
        <p:nvPr/>
      </p:nvGrpSpPr>
      <p:grpSpPr>
        <a:xfrm>
          <a:off x="0" y="0"/>
          <a:ext cx="0" cy="0"/>
          <a:chOff x="0" y="0"/>
          <a:chExt cx="0" cy="0"/>
        </a:xfrm>
      </p:grpSpPr>
      <p:sp>
        <p:nvSpPr>
          <p:cNvPr id="360" name="Google Shape;360;g3adb64d298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1" name="Google Shape;361;g3adb64d298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Since we are not going to be monetizing these apps, click No for both the questions in this page</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able to sign in to the Amazon developer portal.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6" name="Shape 366"/>
        <p:cNvGrpSpPr/>
        <p:nvPr/>
      </p:nvGrpSpPr>
      <p:grpSpPr>
        <a:xfrm>
          <a:off x="0" y="0"/>
          <a:ext cx="0" cy="0"/>
          <a:chOff x="0" y="0"/>
          <a:chExt cx="0" cy="0"/>
        </a:xfrm>
      </p:grpSpPr>
      <p:sp>
        <p:nvSpPr>
          <p:cNvPr id="367" name="Google Shape;367;g5974f6b94a_0_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5974f6b94a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2" name="Shape 372"/>
        <p:cNvGrpSpPr/>
        <p:nvPr/>
      </p:nvGrpSpPr>
      <p:grpSpPr>
        <a:xfrm>
          <a:off x="0" y="0"/>
          <a:ext cx="0" cy="0"/>
          <a:chOff x="0" y="0"/>
          <a:chExt cx="0" cy="0"/>
        </a:xfrm>
      </p:grpSpPr>
      <p:sp>
        <p:nvSpPr>
          <p:cNvPr id="373" name="Google Shape;373;g1d7cd529b0_0_1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4" name="Google Shape;374;g1d7cd529b0_0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Setup:</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have the Cake Walk skill enabled.  You can do this from the Alexa App on your phone.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demo a skill that MLH made which asks for your birthday and remembers it!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Demonstrate the Cake Walk Alexa Skill by asking Alexa the following:</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open cake walk.”</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ask cake walk for my birthday.”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have a physical device, use that.  Otherwise use the Echo Simulator. (</a:t>
            </a:r>
            <a:r>
              <a:rPr lang="en" sz="1800" u="sng">
                <a:solidFill>
                  <a:schemeClr val="hlink"/>
                </a:solidFill>
                <a:latin typeface="Open Sans"/>
                <a:ea typeface="Open Sans"/>
                <a:cs typeface="Open Sans"/>
                <a:sym typeface="Open Sans"/>
                <a:hlinkClick r:id="rId2"/>
              </a:rPr>
              <a:t>http://echosim.io/</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0" name="Shape 380"/>
        <p:cNvGrpSpPr/>
        <p:nvPr/>
      </p:nvGrpSpPr>
      <p:grpSpPr>
        <a:xfrm>
          <a:off x="0" y="0"/>
          <a:ext cx="0" cy="0"/>
          <a:chOff x="0" y="0"/>
          <a:chExt cx="0" cy="0"/>
        </a:xfrm>
      </p:grpSpPr>
      <p:sp>
        <p:nvSpPr>
          <p:cNvPr id="381" name="Google Shape;381;g5974f6b94a_0_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2" name="Google Shape;382;g5974f6b94a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Setup:</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have the Cake Walk skill enabled.  You can do this from the Alexa App on your phone.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demo a skill that MLH made which asks for your birthday and remembers it!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Demonstrate the Cake Walk Alexa Skill by asking Alexa the following:</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open cake walk.”</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ask cake walk for my birthday.”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have a physical device, use that.  Otherwise use the Echo Simulator. (</a:t>
            </a:r>
            <a:r>
              <a:rPr lang="en" sz="1800" u="sng">
                <a:solidFill>
                  <a:schemeClr val="hlink"/>
                </a:solidFill>
                <a:latin typeface="Open Sans"/>
                <a:ea typeface="Open Sans"/>
                <a:cs typeface="Open Sans"/>
                <a:sym typeface="Open Sans"/>
                <a:hlinkClick r:id="rId2"/>
              </a:rPr>
              <a:t>http://echosim.io/</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2" name="Shape 392"/>
        <p:cNvGrpSpPr/>
        <p:nvPr/>
      </p:nvGrpSpPr>
      <p:grpSpPr>
        <a:xfrm>
          <a:off x="0" y="0"/>
          <a:ext cx="0" cy="0"/>
          <a:chOff x="0" y="0"/>
          <a:chExt cx="0" cy="0"/>
        </a:xfrm>
      </p:grpSpPr>
      <p:sp>
        <p:nvSpPr>
          <p:cNvPr id="393" name="Google Shape;393;g5974f6b94a_0_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5974f6b94a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Setup:</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you have the Cake Walk skill enabled.  You can do this from the Alexa App on your phone.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We’re going to demo a skill that MLH made which asks for your birthday and remembers it!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Demonstrate the Cake Walk Alexa Skill by asking Alexa the following:</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open cake walk.”</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ask cake walk for my birthday.”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have a physical device, use that.  Otherwise use the Echo Simulator. (</a:t>
            </a:r>
            <a:r>
              <a:rPr lang="en" sz="1800" u="sng">
                <a:solidFill>
                  <a:schemeClr val="hlink"/>
                </a:solidFill>
                <a:latin typeface="Open Sans"/>
                <a:ea typeface="Open Sans"/>
                <a:cs typeface="Open Sans"/>
                <a:sym typeface="Open Sans"/>
                <a:hlinkClick r:id="rId2"/>
              </a:rPr>
              <a:t>http://echosim.io/</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0" name="Shape 400"/>
        <p:cNvGrpSpPr/>
        <p:nvPr/>
      </p:nvGrpSpPr>
      <p:grpSpPr>
        <a:xfrm>
          <a:off x="0" y="0"/>
          <a:ext cx="0" cy="0"/>
          <a:chOff x="0" y="0"/>
          <a:chExt cx="0" cy="0"/>
        </a:xfrm>
      </p:grpSpPr>
      <p:sp>
        <p:nvSpPr>
          <p:cNvPr id="401" name="Google Shape;401;g5974f6b94a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5974f6b94a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6" name="Shape 406"/>
        <p:cNvGrpSpPr/>
        <p:nvPr/>
      </p:nvGrpSpPr>
      <p:grpSpPr>
        <a:xfrm>
          <a:off x="0" y="0"/>
          <a:ext cx="0" cy="0"/>
          <a:chOff x="0" y="0"/>
          <a:chExt cx="0" cy="0"/>
        </a:xfrm>
      </p:grpSpPr>
      <p:sp>
        <p:nvSpPr>
          <p:cNvPr id="407" name="Google Shape;407;g1d7cd529b0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1d7cd529b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These are the 4 steps to create an Alexa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first two steps, you will setup the main components and connect them together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 the end of this workshop, we’ll be testing out the skills you make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you go home the next step is to publish your skill!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1d8f18e19f_0_2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1d8f18e19f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that you’ve signed in, navigate to the “Alexa” link if you aren’t already there.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Find the “Skill Builders” tab and click “Start a Skill” to register you first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will take you to a list of your Alexa skills.  To create a new one, click “Add a New Skill” in the top right.</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NOTE: </a:t>
            </a:r>
            <a:r>
              <a:rPr lang="en" sz="1800">
                <a:solidFill>
                  <a:schemeClr val="dk1"/>
                </a:solidFill>
                <a:latin typeface="Open Sans"/>
                <a:ea typeface="Open Sans"/>
                <a:cs typeface="Open Sans"/>
                <a:sym typeface="Open Sans"/>
              </a:rPr>
              <a:t>Amazon released a new version of the skill building interface.  If participants are confused or you see that they have a different interface than you see on the slides, click the “Opt Out” link to go back to the original skill building interface.</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2" name="Shape 422"/>
        <p:cNvGrpSpPr/>
        <p:nvPr/>
      </p:nvGrpSpPr>
      <p:grpSpPr>
        <a:xfrm>
          <a:off x="0" y="0"/>
          <a:ext cx="0" cy="0"/>
          <a:chOff x="0" y="0"/>
          <a:chExt cx="0" cy="0"/>
        </a:xfrm>
      </p:grpSpPr>
      <p:sp>
        <p:nvSpPr>
          <p:cNvPr id="423" name="Google Shape;423;g26f8c15305_7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26f8c15305_7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create a new skill, click “Add a New Skill” in the top right (or if it their first skill it will appear in the bottom).</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223e8d0f1d_0_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223e8d0f1d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at more than 3,000 schools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1" name="Shape 431"/>
        <p:cNvGrpSpPr/>
        <p:nvPr/>
      </p:nvGrpSpPr>
      <p:grpSpPr>
        <a:xfrm>
          <a:off x="0" y="0"/>
          <a:ext cx="0" cy="0"/>
          <a:chOff x="0" y="0"/>
          <a:chExt cx="0" cy="0"/>
        </a:xfrm>
      </p:grpSpPr>
      <p:sp>
        <p:nvSpPr>
          <p:cNvPr id="432" name="Google Shape;432;g3adb64d298_0_9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3adb64d298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They can name the skill whatever they want, just make sure it’s unique to them (i.e. they don’t have another skill with the same name).</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NOTE: </a:t>
            </a:r>
            <a:r>
              <a:rPr lang="en" sz="1800">
                <a:solidFill>
                  <a:schemeClr val="dk1"/>
                </a:solidFill>
                <a:latin typeface="Open Sans"/>
                <a:ea typeface="Open Sans"/>
                <a:cs typeface="Open Sans"/>
                <a:sym typeface="Open Sans"/>
              </a:rPr>
              <a:t>Amazon released a new version of the skill building interface.  If participants are confused or you see that they have a different interface than you see on the slides, click the “Opt Out” link to go back to the original skill building interface.</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8" name="Shape 438"/>
        <p:cNvGrpSpPr/>
        <p:nvPr/>
      </p:nvGrpSpPr>
      <p:grpSpPr>
        <a:xfrm>
          <a:off x="0" y="0"/>
          <a:ext cx="0" cy="0"/>
          <a:chOff x="0" y="0"/>
          <a:chExt cx="0" cy="0"/>
        </a:xfrm>
      </p:grpSpPr>
      <p:sp>
        <p:nvSpPr>
          <p:cNvPr id="439" name="Google Shape;439;g3a99057995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3a99057995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Choose the ‘Custom’ Skill Model Type.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6" name="Shape 446"/>
        <p:cNvGrpSpPr/>
        <p:nvPr/>
      </p:nvGrpSpPr>
      <p:grpSpPr>
        <a:xfrm>
          <a:off x="0" y="0"/>
          <a:ext cx="0" cy="0"/>
          <a:chOff x="0" y="0"/>
          <a:chExt cx="0" cy="0"/>
        </a:xfrm>
      </p:grpSpPr>
      <p:sp>
        <p:nvSpPr>
          <p:cNvPr id="447" name="Google Shape;447;g5a8ef03a8c_0_1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5a8ef03a8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Now it’s time to configure your skill. Choose “Alexa Hosted” to let Alexa do all the hard work required to host your skill. Remember, this resource is limited, so if your skill gets viral, you will need to move to a self hosted backend.</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5a8ef03a8c_0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5a8ef03a8c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on Create Skill in the top right corner.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2" name="Shape 462"/>
        <p:cNvGrpSpPr/>
        <p:nvPr/>
      </p:nvGrpSpPr>
      <p:grpSpPr>
        <a:xfrm>
          <a:off x="0" y="0"/>
          <a:ext cx="0" cy="0"/>
          <a:chOff x="0" y="0"/>
          <a:chExt cx="0" cy="0"/>
        </a:xfrm>
      </p:grpSpPr>
      <p:sp>
        <p:nvSpPr>
          <p:cNvPr id="463" name="Google Shape;463;g5974f6b94a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5974f6b94a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8" name="Shape 468"/>
        <p:cNvGrpSpPr/>
        <p:nvPr/>
      </p:nvGrpSpPr>
      <p:grpSpPr>
        <a:xfrm>
          <a:off x="0" y="0"/>
          <a:ext cx="0" cy="0"/>
          <a:chOff x="0" y="0"/>
          <a:chExt cx="0" cy="0"/>
        </a:xfrm>
      </p:grpSpPr>
      <p:sp>
        <p:nvSpPr>
          <p:cNvPr id="469" name="Google Shape;469;g5a8ef03a8c_0_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5a8ef03a8c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5" name="Shape 475"/>
        <p:cNvGrpSpPr/>
        <p:nvPr/>
      </p:nvGrpSpPr>
      <p:grpSpPr>
        <a:xfrm>
          <a:off x="0" y="0"/>
          <a:ext cx="0" cy="0"/>
          <a:chOff x="0" y="0"/>
          <a:chExt cx="0" cy="0"/>
        </a:xfrm>
      </p:grpSpPr>
      <p:sp>
        <p:nvSpPr>
          <p:cNvPr id="476" name="Google Shape;476;g5a8ef03a8c_0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5a8ef03a8c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provides a in-site code editor if you choose the Alexa hostel skill option.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code editor already comes with a lot of code. Don’t worry! We will explain the necessary things as we go along.</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can’t see the tab, go back, create a new skill with the Alexa hosted option and you will be able to see it.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2" name="Shape 482"/>
        <p:cNvGrpSpPr/>
        <p:nvPr/>
      </p:nvGrpSpPr>
      <p:grpSpPr>
        <a:xfrm>
          <a:off x="0" y="0"/>
          <a:ext cx="0" cy="0"/>
          <a:chOff x="0" y="0"/>
          <a:chExt cx="0" cy="0"/>
        </a:xfrm>
      </p:grpSpPr>
      <p:sp>
        <p:nvSpPr>
          <p:cNvPr id="483" name="Google Shape;483;g5a8ef03a8c_0_2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5a8ef03a8c_0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canHandle() function is where you define what requests the handler responds to. The handle() function returns a response to the user.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handle() function uses the responseBuilder function to compose and return the response to the user.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“LaunchIntent” triggers Alexa to say “Welcome to Cake Walk”. </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participants through the code and make sure everyone understands.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1" name="Shape 491"/>
        <p:cNvGrpSpPr/>
        <p:nvPr/>
      </p:nvGrpSpPr>
      <p:grpSpPr>
        <a:xfrm>
          <a:off x="0" y="0"/>
          <a:ext cx="0" cy="0"/>
          <a:chOff x="0" y="0"/>
          <a:chExt cx="0" cy="0"/>
        </a:xfrm>
      </p:grpSpPr>
      <p:sp>
        <p:nvSpPr>
          <p:cNvPr id="492" name="Google Shape;492;g1d8f18e19f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d8f18e19f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final section passes our configuration to Alexa using the Alexa SDK</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instantiate a new Alexa object and pass it the parsed speech the user gave us</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Register the list of handlers we created in the last section so Alexa knows how to respond.</a:t>
            </a:r>
            <a:endParaRPr sz="1800">
              <a:solidFill>
                <a:schemeClr val="dk1"/>
              </a:solidFill>
              <a:latin typeface="Open Sans"/>
              <a:ea typeface="Open Sans"/>
              <a:cs typeface="Open Sans"/>
              <a:sym typeface="Open Sans"/>
            </a:endParaRPr>
          </a:p>
          <a:p>
            <a:pPr indent="-342900" lvl="0" marL="457200" marR="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Execute the request.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participants through the code and make sure everyone understands.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59591b8266_0_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59591b826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speechText variable contains the string of words the skill should say back to the user when they launch the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Edit the speechText to whatever you want the skill to say.</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how to copy and paste the contents, making sure to highlight the importance of completely overwriting the existing content on the Lambda Editor.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9" name="Shape 229"/>
        <p:cNvGrpSpPr/>
        <p:nvPr/>
      </p:nvGrpSpPr>
      <p:grpSpPr>
        <a:xfrm>
          <a:off x="0" y="0"/>
          <a:ext cx="0" cy="0"/>
          <a:chOff x="0" y="0"/>
          <a:chExt cx="0" cy="0"/>
        </a:xfrm>
      </p:grpSpPr>
      <p:sp>
        <p:nvSpPr>
          <p:cNvPr id="230" name="Google Shape;230;g1f5511aa30_0_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1f5511aa3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0" name="Shape 510"/>
        <p:cNvGrpSpPr/>
        <p:nvPr/>
      </p:nvGrpSpPr>
      <p:grpSpPr>
        <a:xfrm>
          <a:off x="0" y="0"/>
          <a:ext cx="0" cy="0"/>
          <a:chOff x="0" y="0"/>
          <a:chExt cx="0" cy="0"/>
        </a:xfrm>
      </p:grpSpPr>
      <p:sp>
        <p:nvSpPr>
          <p:cNvPr id="511" name="Google Shape;511;g1d8f18e19f_0_1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1d8f18e19f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Comment out the repromptText line.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usually used when you are listening for a user response. Since we are not doing so in this case, we can comment it out.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to click “Save”.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how to copy and paste the contents, making sure to highlight the importance of completely overwriting the existing content on the Lambda Editor.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2727798610_1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2727798610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“Save” then click “Deploy”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Sometimes the Save button will be greyed out, that means that the code editor has already saved your work.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1" name="Shape 531"/>
        <p:cNvGrpSpPr/>
        <p:nvPr/>
      </p:nvGrpSpPr>
      <p:grpSpPr>
        <a:xfrm>
          <a:off x="0" y="0"/>
          <a:ext cx="0" cy="0"/>
          <a:chOff x="0" y="0"/>
          <a:chExt cx="0" cy="0"/>
        </a:xfrm>
      </p:grpSpPr>
      <p:sp>
        <p:nvSpPr>
          <p:cNvPr id="532" name="Google Shape;532;g5a8ef03a8c_0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5a8ef03a8c_0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to the Test tab on the Alexa console.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Enable tests by clicking on Development, rather than off.</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Make sure everyone is ready to start testing their skill.</a:t>
            </a:r>
            <a:endParaRPr sz="1800">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a8ef03a8c_0_2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a8ef03a8c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Let’s test the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Type (or speak) the words open cake walk.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not case sensitive, so you need not worry about upper-casing anything.</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should reply (both display and speak) whatever sentence you put in the variable speechText.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Ensure everyone is able to get a response from Alexa.</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not, check if they are using the right invocation name and that no other skill with the same name exists in their skill library.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0" name="Shape 550"/>
        <p:cNvGrpSpPr/>
        <p:nvPr/>
      </p:nvGrpSpPr>
      <p:grpSpPr>
        <a:xfrm>
          <a:off x="0" y="0"/>
          <a:ext cx="0" cy="0"/>
          <a:chOff x="0" y="0"/>
          <a:chExt cx="0" cy="0"/>
        </a:xfrm>
      </p:grpSpPr>
      <p:sp>
        <p:nvSpPr>
          <p:cNvPr id="551" name="Google Shape;551;g5a8ef03a8c_0_260: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5a8ef03a8c_0_2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5974f6b94a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5974f6b94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These are the 4 steps to create an Alexa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first two steps, you will setup the main components and connect them together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 the end of this workshop, we’ll be testing out the skills you make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you go home the next step is to publish your skill!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3" name="Shape 563"/>
        <p:cNvGrpSpPr/>
        <p:nvPr/>
      </p:nvGrpSpPr>
      <p:grpSpPr>
        <a:xfrm>
          <a:off x="0" y="0"/>
          <a:ext cx="0" cy="0"/>
          <a:chOff x="0" y="0"/>
          <a:chExt cx="0" cy="0"/>
        </a:xfrm>
      </p:grpSpPr>
      <p:sp>
        <p:nvSpPr>
          <p:cNvPr id="564" name="Google Shape;564;g5b33f6a43c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5" name="Google Shape;565;g5b33f6a43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Let’s customize this skill now.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can modify the skill to ask for the user’s birthday on app launch.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To do this, go back to index.js and edit the speechText variable to ask for the user’s birthday.</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1" name="Shape 571"/>
        <p:cNvGrpSpPr/>
        <p:nvPr/>
      </p:nvGrpSpPr>
      <p:grpSpPr>
        <a:xfrm>
          <a:off x="0" y="0"/>
          <a:ext cx="0" cy="0"/>
          <a:chOff x="0" y="0"/>
          <a:chExt cx="0" cy="0"/>
        </a:xfrm>
      </p:grpSpPr>
      <p:sp>
        <p:nvSpPr>
          <p:cNvPr id="572" name="Google Shape;572;g5a8ef03a8c_0_3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3" name="Google Shape;573;g5a8ef03a8c_0_3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“Save.”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5974f6b94a_0_1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5974f6b94a_0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“Save.”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9" name="Shape 589"/>
        <p:cNvGrpSpPr/>
        <p:nvPr/>
      </p:nvGrpSpPr>
      <p:grpSpPr>
        <a:xfrm>
          <a:off x="0" y="0"/>
          <a:ext cx="0" cy="0"/>
          <a:chOff x="0" y="0"/>
          <a:chExt cx="0" cy="0"/>
        </a:xfrm>
      </p:grpSpPr>
      <p:sp>
        <p:nvSpPr>
          <p:cNvPr id="590" name="Google Shape;590;g5974f6b94a_0_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5974f6b94a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“Save” then click “Deploy”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Sometimes the Save button will be greyed out, that means that the code editor has already saved your work.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0" name="Shape 240"/>
        <p:cNvGrpSpPr/>
        <p:nvPr/>
      </p:nvGrpSpPr>
      <p:grpSpPr>
        <a:xfrm>
          <a:off x="0" y="0"/>
          <a:ext cx="0" cy="0"/>
          <a:chOff x="0" y="0"/>
          <a:chExt cx="0" cy="0"/>
        </a:xfrm>
      </p:grpSpPr>
      <p:sp>
        <p:nvSpPr>
          <p:cNvPr id="241" name="Google Shape;241;g5a8ef03a8c_0_81: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2" name="Google Shape;242;g5a8ef03a8c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9" name="Shape 599"/>
        <p:cNvGrpSpPr/>
        <p:nvPr/>
      </p:nvGrpSpPr>
      <p:grpSpPr>
        <a:xfrm>
          <a:off x="0" y="0"/>
          <a:ext cx="0" cy="0"/>
          <a:chOff x="0" y="0"/>
          <a:chExt cx="0" cy="0"/>
        </a:xfrm>
      </p:grpSpPr>
      <p:sp>
        <p:nvSpPr>
          <p:cNvPr id="600" name="Google Shape;600;g5974f6b94a_0_2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1" name="Google Shape;601;g5974f6b94a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5" name="Shape 605"/>
        <p:cNvGrpSpPr/>
        <p:nvPr/>
      </p:nvGrpSpPr>
      <p:grpSpPr>
        <a:xfrm>
          <a:off x="0" y="0"/>
          <a:ext cx="0" cy="0"/>
          <a:chOff x="0" y="0"/>
          <a:chExt cx="0" cy="0"/>
        </a:xfrm>
      </p:grpSpPr>
      <p:sp>
        <p:nvSpPr>
          <p:cNvPr id="606" name="Google Shape;606;g5a8ef03a8c_0_4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7" name="Google Shape;607;g5a8ef03a8c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 us add a new intent.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left hand side of the build page, you should see a HelloWorldIntent and a few built in intents. On the top right, you will see an Add button. Click on that to add a new intent.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3ab3806f9b_1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3ab3806f9b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Name the intent CaptureBirthdayIntent, because we will be using this to get information about the user’s birthday.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Notice the words are not separated by spaces, and each new word begins with an uppercase letter.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on Create custom intent.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7" name="Shape 627"/>
        <p:cNvGrpSpPr/>
        <p:nvPr/>
      </p:nvGrpSpPr>
      <p:grpSpPr>
        <a:xfrm>
          <a:off x="0" y="0"/>
          <a:ext cx="0" cy="0"/>
          <a:chOff x="0" y="0"/>
          <a:chExt cx="0" cy="0"/>
        </a:xfrm>
      </p:grpSpPr>
      <p:sp>
        <p:nvSpPr>
          <p:cNvPr id="628" name="Google Shape;628;g1d8f18e19f_0_2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9" name="Google Shape;629;g1d8f18e19f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Remember, an intent is an action to fulfill a user's request. An utterance is what invokes the intent.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next thing we need to configure is the set of Sample Utterances.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Type the following utterance and click on the + button.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Notice that the text does not include punctuation.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not meant to be an exhaustive list, but should be a set of basic examples of how you want users to interact with your skill.</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has an example for a sample utterance.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a8ef03a8c_0_4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a8ef03a8c_0_4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need to create a slot for every piece of information you want Alexa to collect. In this case it is month, date and year.</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b3d417f84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b3d417f8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slots of day and year similarly.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need to define a slot type for each slot so that Alexa knows what value it is looking for.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There are two types of slot types: custom and built-in. Wherever possible, use built-in slots. Alexa manages the definitions of built-in slots.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For the month slot, there is a inbuilt type called Amazon.MONTH</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everyone what they think the slot type for date and year should be.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6" name="Shape 656"/>
        <p:cNvGrpSpPr/>
        <p:nvPr/>
      </p:nvGrpSpPr>
      <p:grpSpPr>
        <a:xfrm>
          <a:off x="0" y="0"/>
          <a:ext cx="0" cy="0"/>
          <a:chOff x="0" y="0"/>
          <a:chExt cx="0" cy="0"/>
        </a:xfrm>
      </p:grpSpPr>
      <p:sp>
        <p:nvSpPr>
          <p:cNvPr id="657" name="Google Shape;657;g5a8ef03a8c_0_4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8" name="Google Shape;658;g5a8ef03a8c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sample utterances, we can replace exact words with the slot variables.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Slot variable names have to be surrounded by curly braces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you type in the {, the console will immediately show you a list of existing slots.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Type in all the sample utterances one by one and don’t forget to click the + button to add the utterance.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Save the model.</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everyone to think of at least one other sample utterance if possible.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6" name="Shape 666"/>
        <p:cNvGrpSpPr/>
        <p:nvPr/>
      </p:nvGrpSpPr>
      <p:grpSpPr>
        <a:xfrm>
          <a:off x="0" y="0"/>
          <a:ext cx="0" cy="0"/>
          <a:chOff x="0" y="0"/>
          <a:chExt cx="0" cy="0"/>
        </a:xfrm>
      </p:grpSpPr>
      <p:sp>
        <p:nvSpPr>
          <p:cNvPr id="667" name="Google Shape;667;g59848d1a36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59848d1a36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2" name="Shape 672"/>
        <p:cNvGrpSpPr/>
        <p:nvPr/>
      </p:nvGrpSpPr>
      <p:grpSpPr>
        <a:xfrm>
          <a:off x="0" y="0"/>
          <a:ext cx="0" cy="0"/>
          <a:chOff x="0" y="0"/>
          <a:chExt cx="0" cy="0"/>
        </a:xfrm>
      </p:grpSpPr>
      <p:sp>
        <p:nvSpPr>
          <p:cNvPr id="673" name="Google Shape;673;g5a8ef03a8c_0_4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5a8ef03a8c_0_4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Slots can be required or optional.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need a given value from the user, you can designate a slot as required using dialog management. Marking a slot as required triggers Alexa to actively work to fill it. </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8" name="Shape 678"/>
        <p:cNvGrpSpPr/>
        <p:nvPr/>
      </p:nvGrpSpPr>
      <p:grpSpPr>
        <a:xfrm>
          <a:off x="0" y="0"/>
          <a:ext cx="0" cy="0"/>
          <a:chOff x="0" y="0"/>
          <a:chExt cx="0" cy="0"/>
        </a:xfrm>
      </p:grpSpPr>
      <p:sp>
        <p:nvSpPr>
          <p:cNvPr id="679" name="Google Shape;679;g5b3d417f84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5b3d417f84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the month slot as required by clicking on the Edit dialog to the right of the slot type.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Turn on  “Is this slot required to fulfill the intent?”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made the slot required and has set a question to as a prompt.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1d7cd529b0_0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1d7cd529b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Voice User Interfaces (VUIs) enable you to speak commands rather than typing them on a keyboard or swiping a touchscreen.</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is Amazon's voice service that listens to spoken input, uses it to execute computing tasks, and then returns output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Demonstrate Alexa by asking questions in front of the audience.  If you have a physical device, use that.  Otherwise, you can use the browser simulator (</a:t>
            </a:r>
            <a:r>
              <a:rPr lang="en" sz="1800" u="sng">
                <a:solidFill>
                  <a:schemeClr val="hlink"/>
                </a:solidFill>
                <a:latin typeface="Open Sans"/>
                <a:ea typeface="Open Sans"/>
                <a:cs typeface="Open Sans"/>
                <a:sym typeface="Open Sans"/>
                <a:hlinkClick r:id="rId2"/>
              </a:rPr>
              <a:t>https://www.echosim.io/</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what is the weather?”</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tell me a joke.”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0" name="Shape 690"/>
        <p:cNvGrpSpPr/>
        <p:nvPr/>
      </p:nvGrpSpPr>
      <p:grpSpPr>
        <a:xfrm>
          <a:off x="0" y="0"/>
          <a:ext cx="0" cy="0"/>
          <a:chOff x="0" y="0"/>
          <a:chExt cx="0" cy="0"/>
        </a:xfrm>
      </p:grpSpPr>
      <p:sp>
        <p:nvSpPr>
          <p:cNvPr id="691" name="Google Shape;691;g59848d1a36_0_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2" name="Google Shape;692;g59848d1a3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the month slot as required by clicking on the Edit dialog to the right of the slot type.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Turn on  “Is this slot required to fulfill the intent?”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made the slot required and has set a question to as a prompt.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1" name="Shape 701"/>
        <p:cNvGrpSpPr/>
        <p:nvPr/>
      </p:nvGrpSpPr>
      <p:grpSpPr>
        <a:xfrm>
          <a:off x="0" y="0"/>
          <a:ext cx="0" cy="0"/>
          <a:chOff x="0" y="0"/>
          <a:chExt cx="0" cy="0"/>
        </a:xfrm>
      </p:grpSpPr>
      <p:sp>
        <p:nvSpPr>
          <p:cNvPr id="702" name="Google Shape;702;g59848d1a36_0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59848d1a36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the month slot as required by clicking on the Edit dialog to the right of the slot type.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Turn on  “Is this slot required to fulfill the intent?”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made the slot required and has set a question to as a prompt.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8" name="Shape 708"/>
        <p:cNvGrpSpPr/>
        <p:nvPr/>
      </p:nvGrpSpPr>
      <p:grpSpPr>
        <a:xfrm>
          <a:off x="0" y="0"/>
          <a:ext cx="0" cy="0"/>
          <a:chOff x="0" y="0"/>
          <a:chExt cx="0" cy="0"/>
        </a:xfrm>
      </p:grpSpPr>
      <p:sp>
        <p:nvSpPr>
          <p:cNvPr id="709" name="Google Shape;709;g59848d1a36_0_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0" name="Google Shape;710;g59848d1a36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5a8ef03a8c_0_5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5a8ef03a8c_0_5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delete the unnecessary HelloWorldIntent by clicking on the trash icon next to the Intent name.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Save and build the model.</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no one deleted any built in intents by mistake.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2" name="Shape 722"/>
        <p:cNvGrpSpPr/>
        <p:nvPr/>
      </p:nvGrpSpPr>
      <p:grpSpPr>
        <a:xfrm>
          <a:off x="0" y="0"/>
          <a:ext cx="0" cy="0"/>
          <a:chOff x="0" y="0"/>
          <a:chExt cx="0" cy="0"/>
        </a:xfrm>
      </p:grpSpPr>
      <p:sp>
        <p:nvSpPr>
          <p:cNvPr id="723" name="Google Shape;723;g5a8ef03a8c_0_5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5a8ef03a8c_0_5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back to the Code editor by clicking on the Code tab of the Alexa Console.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code has HelloWorldIntentHandler, but we deleted the HelloWorldIntent. So let’s modify that handler to handle the CaptureBirthdayIntent.</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5b3d417f84_0_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5b3d417f84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Modify the name of the  handler to CaptureBirthdayIntentHandler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the canHandle method of the handler, ensure that the request intent name is ‘CaptureBirthayIntent’ instead of ‘HelloWorldIntent’</a:t>
            </a:r>
            <a:endParaRPr sz="1800">
              <a:solidFill>
                <a:schemeClr val="dk1"/>
              </a:solidFill>
              <a:latin typeface="Open Sans"/>
              <a:ea typeface="Open Sans"/>
              <a:cs typeface="Open Sans"/>
              <a:sym typeface="Open Sans"/>
            </a:endParaRPr>
          </a:p>
          <a:p>
            <a:pPr indent="0" lvl="0" marL="45720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8" name="Shape 738"/>
        <p:cNvGrpSpPr/>
        <p:nvPr/>
      </p:nvGrpSpPr>
      <p:grpSpPr>
        <a:xfrm>
          <a:off x="0" y="0"/>
          <a:ext cx="0" cy="0"/>
          <a:chOff x="0" y="0"/>
          <a:chExt cx="0" cy="0"/>
        </a:xfrm>
      </p:grpSpPr>
      <p:sp>
        <p:nvSpPr>
          <p:cNvPr id="739" name="Google Shape;739;g5a8ef03a8c_0_5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0" name="Google Shape;740;g5a8ef03a8c_0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Create 3 variables in the handler to save the slots the skill is collecting.</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handlerInput.requestEnvelope.request.intent.slots. Gets the list of slots, after that we put the name of the slot and finally to get the value of the slot we put a .value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7" name="Shape 747"/>
        <p:cNvGrpSpPr/>
        <p:nvPr/>
      </p:nvGrpSpPr>
      <p:grpSpPr>
        <a:xfrm>
          <a:off x="0" y="0"/>
          <a:ext cx="0" cy="0"/>
          <a:chOff x="0" y="0"/>
          <a:chExt cx="0" cy="0"/>
        </a:xfrm>
      </p:grpSpPr>
      <p:sp>
        <p:nvSpPr>
          <p:cNvPr id="748" name="Google Shape;748;g59848d1a36_0_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9" name="Google Shape;749;g59848d1a36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Replace the value of the speechText variable to let Alexa speak out the user’s birthday.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String interpolation allows you to drop the new variables into a text string.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Notice that you need to surround the variable name with ${} and you also need to use the special quote symbol (usually present to the left of 1 in the keyboard).</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5b3d417f84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5b3d417f8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handle method should look something like this.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Ensure all the participants have the exact same code in their index.js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5a8ef03a8c_0_5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5a8ef03a8c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Almost done! Remember the exports.handlers sections where we notify the SDK of all available handlers? We need to register our new handler there.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to line 45 in index.js and replace HelloWorldIntentHandler with our new CaptureBirthdayIntentHandler.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is following along and not having any trouble.</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1d7cd529b0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1d7cd529b0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VUIs signify a big shift in how we interact with technology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We can physically separate ourselves from devices and speak naturally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our hands are busy, we can interact with our devices and apps without looking up</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the audience, “where might voice user interfaces be useful?”.  Pick people who raise their hand.  Here are some common answers: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While driving the car</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running or exercising</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While cooking a meal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2" name="Shape 772"/>
        <p:cNvGrpSpPr/>
        <p:nvPr/>
      </p:nvGrpSpPr>
      <p:grpSpPr>
        <a:xfrm>
          <a:off x="0" y="0"/>
          <a:ext cx="0" cy="0"/>
          <a:chOff x="0" y="0"/>
          <a:chExt cx="0" cy="0"/>
        </a:xfrm>
      </p:grpSpPr>
      <p:sp>
        <p:nvSpPr>
          <p:cNvPr id="773" name="Google Shape;773;g5a8ef03a8c_0_5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4" name="Google Shape;774;g5a8ef03a8c_0_5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Click “Save” then click “Deploy”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Sometimes the Save button will be greyed out, that means that the code editor has already saved your work.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aren’t having trouble.</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9" name="Shape 779"/>
        <p:cNvGrpSpPr/>
        <p:nvPr/>
      </p:nvGrpSpPr>
      <p:grpSpPr>
        <a:xfrm>
          <a:off x="0" y="0"/>
          <a:ext cx="0" cy="0"/>
          <a:chOff x="0" y="0"/>
          <a:chExt cx="0" cy="0"/>
        </a:xfrm>
      </p:grpSpPr>
      <p:sp>
        <p:nvSpPr>
          <p:cNvPr id="780" name="Google Shape;780;g5a8ef03a8c_0_5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5a8ef03a8c_0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All done! Now test your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to the test tab and speak/ type ‘open cake walk’ to invoke your skill.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When Alexa asks for your birthday, provide it any of the formats we gave in the sample utterances.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are typing, ensure you spell it out (two thousand fourteen instead of 2014). You can speak normally and Alexa will understand.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should reply that she will remember your birthday.</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Ensure everyone is able to get the skill working.</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6" name="Shape 786"/>
        <p:cNvGrpSpPr/>
        <p:nvPr/>
      </p:nvGrpSpPr>
      <p:grpSpPr>
        <a:xfrm>
          <a:off x="0" y="0"/>
          <a:ext cx="0" cy="0"/>
          <a:chOff x="0" y="0"/>
          <a:chExt cx="0" cy="0"/>
        </a:xfrm>
      </p:grpSpPr>
      <p:sp>
        <p:nvSpPr>
          <p:cNvPr id="787" name="Google Shape;787;g5a8ef03a8c_0_5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5a8ef03a8c_0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happens if you do not specify the month or date or year?</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should prompt you with the question you specified in the dialog management section.</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Ensure everyone is able to get the skill working.</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1d8f18e19f_0_33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1d8f18e19f_0_3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you’re having trouble, here are some common issues that people encounter when making their first Alexa skill.</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SzPts val="1100"/>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that everyone is able to successfully test their skill.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1e61bd3419_1_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1" name="Google Shape;801;g1e61bd3419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Here’s a quick summary of the main points we covered</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Voice User Interfaces are a new type of interface that allow us to physically separate ourselves from devices.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Amazon Alexa makes it easy for you to create apps (called skills) that utilize Voice User Interfaces to do things.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Amazon Alexa takes care of hard stuff like speech recognition and context so you can focus on making a great app.</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Summarize the workshop learnings and recap what participants accomplished over the last hour or so.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5" name="Shape 815"/>
        <p:cNvGrpSpPr/>
        <p:nvPr/>
      </p:nvGrpSpPr>
      <p:grpSpPr>
        <a:xfrm>
          <a:off x="0" y="0"/>
          <a:ext cx="0" cy="0"/>
          <a:chOff x="0" y="0"/>
          <a:chExt cx="0" cy="0"/>
        </a:xfrm>
      </p:grpSpPr>
      <p:sp>
        <p:nvSpPr>
          <p:cNvPr id="816" name="Google Shape;816;g5c571a547b_0_89: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7" name="Google Shape;817;g5c571a547b_0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2" name="Shape 822"/>
        <p:cNvGrpSpPr/>
        <p:nvPr/>
      </p:nvGrpSpPr>
      <p:grpSpPr>
        <a:xfrm>
          <a:off x="0" y="0"/>
          <a:ext cx="0" cy="0"/>
          <a:chOff x="0" y="0"/>
          <a:chExt cx="0" cy="0"/>
        </a:xfrm>
      </p:grpSpPr>
      <p:sp>
        <p:nvSpPr>
          <p:cNvPr id="823" name="Google Shape;823;g1e61bd3419_1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4" name="Google Shape;824;g1e61bd3419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Ok.  It’s time to see what you learned today.  Open up the following URL in your browser to complete the quiz and a short survey about this workshop</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you finish, raise your hand and let me know what your score was!</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Walk around and make sure participants are able to take the quiz.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completes the quiz and survey.  We use this information to improve the workshop for future hackers!</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9" name="Shape 829"/>
        <p:cNvGrpSpPr/>
        <p:nvPr/>
      </p:nvGrpSpPr>
      <p:grpSpPr>
        <a:xfrm>
          <a:off x="0" y="0"/>
          <a:ext cx="0" cy="0"/>
          <a:chOff x="0" y="0"/>
          <a:chExt cx="0" cy="0"/>
        </a:xfrm>
      </p:grpSpPr>
      <p:sp>
        <p:nvSpPr>
          <p:cNvPr id="830" name="Google Shape;830;g5c571a547b_0_83:notes"/>
          <p:cNvSpPr/>
          <p:nvPr>
            <p:ph idx="2" type="sldImg"/>
          </p:nvPr>
        </p:nvSpPr>
        <p:spPr>
          <a:xfrm>
            <a:off x="11433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1" name="Google Shape;831;g5c571a547b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1e61bd3419_1_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1e61bd3419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you’re looking for something a little more challenging, why not try using Amazon S3 to remember the user’s birthday?</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the overview of this challenge and move on to the next slide.  The full details will be in participants emails.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4" name="Shape 844"/>
        <p:cNvGrpSpPr/>
        <p:nvPr/>
      </p:nvGrpSpPr>
      <p:grpSpPr>
        <a:xfrm>
          <a:off x="0" y="0"/>
          <a:ext cx="0" cy="0"/>
          <a:chOff x="0" y="0"/>
          <a:chExt cx="0" cy="0"/>
        </a:xfrm>
      </p:grpSpPr>
      <p:sp>
        <p:nvSpPr>
          <p:cNvPr id="845" name="Google Shape;845;g5c571a547b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5c571a547b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4" name="Shape 264"/>
        <p:cNvGrpSpPr/>
        <p:nvPr/>
      </p:nvGrpSpPr>
      <p:grpSpPr>
        <a:xfrm>
          <a:off x="0" y="0"/>
          <a:ext cx="0" cy="0"/>
          <a:chOff x="0" y="0"/>
          <a:chExt cx="0" cy="0"/>
        </a:xfrm>
      </p:grpSpPr>
      <p:sp>
        <p:nvSpPr>
          <p:cNvPr id="265" name="Google Shape;265;g1d7cd529b0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6" name="Google Shape;266;g1d7cd529b0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Alexa is programmable, so you can connect it to webapps and other APIs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could build smart remotes for your TV, a skill to hail a cab, order a pizza, etc.</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next few slides contain some examples.</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Lyft - you can ask Alexa to call a lyft cab to your location.</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1" name="Shape 851"/>
        <p:cNvGrpSpPr/>
        <p:nvPr/>
      </p:nvGrpSpPr>
      <p:grpSpPr>
        <a:xfrm>
          <a:off x="0" y="0"/>
          <a:ext cx="0" cy="0"/>
          <a:chOff x="0" y="0"/>
          <a:chExt cx="0" cy="0"/>
        </a:xfrm>
      </p:grpSpPr>
      <p:sp>
        <p:nvSpPr>
          <p:cNvPr id="852" name="Google Shape;852;g1e61bd3419_1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3" name="Google Shape;853;g1e61bd3419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1" name="Shape 271"/>
        <p:cNvGrpSpPr/>
        <p:nvPr/>
      </p:nvGrpSpPr>
      <p:grpSpPr>
        <a:xfrm>
          <a:off x="0" y="0"/>
          <a:ext cx="0" cy="0"/>
          <a:chOff x="0" y="0"/>
          <a:chExt cx="0" cy="0"/>
        </a:xfrm>
      </p:grpSpPr>
      <p:sp>
        <p:nvSpPr>
          <p:cNvPr id="272" name="Google Shape;272;g1d7cd529b0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1d7cd529b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Capital One - Check on your bank account and spending habits.</a:t>
            </a:r>
            <a:endParaRPr b="1" sz="1800">
              <a:solidFill>
                <a:schemeClr val="dk1"/>
              </a:solidFill>
              <a:latin typeface="Open Sans"/>
              <a:ea typeface="Open Sans"/>
              <a:cs typeface="Open Sans"/>
              <a:sym typeface="Open Sans"/>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 Id="rId3"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28.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7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7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7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3.png"/><Relationship Id="rId3" Type="http://schemas.openxmlformats.org/officeDocument/2006/relationships/image" Target="../media/image1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8.png"/><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b="1" lang="en" sz="1800">
                <a:solidFill>
                  <a:srgbClr val="EAEAEA"/>
                </a:solidFill>
                <a:latin typeface="Open Sans"/>
                <a:ea typeface="Open Sans"/>
                <a:cs typeface="Open Sans"/>
                <a:sym typeface="Open Sans"/>
              </a:rPr>
              <a:t>+ </a:t>
            </a:r>
            <a:endParaRPr b="1" sz="1800">
              <a:solidFill>
                <a:srgbClr val="EAEAEA"/>
              </a:solidFill>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2242325" y="91875"/>
            <a:ext cx="2335898" cy="345675"/>
          </a:xfrm>
          <a:prstGeom prst="rect">
            <a:avLst/>
          </a:prstGeom>
          <a:noFill/>
          <a:ln cap="flat" cmpd="sng" w="9525">
            <a:solidFill>
              <a:srgbClr val="5EA5E5"/>
            </a:solidFill>
            <a:prstDash val="solid"/>
            <a:round/>
            <a:headEnd len="sm" w="sm" type="none"/>
            <a:tailEnd len="sm" w="sm" type="none"/>
          </a:ln>
        </p:spPr>
      </p:pic>
      <p:sp>
        <p:nvSpPr>
          <p:cNvPr id="12" name="Google Shape;12;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Blue">
  <p:cSld name="BLANK_3">
    <p:bg>
      <p:bgPr>
        <a:solidFill>
          <a:srgbClr val="5EA5E5"/>
        </a:solidFill>
      </p:bgPr>
    </p:bg>
    <p:spTree>
      <p:nvGrpSpPr>
        <p:cNvPr id="75" name="Shape 75"/>
        <p:cNvGrpSpPr/>
        <p:nvPr/>
      </p:nvGrpSpPr>
      <p:grpSpPr>
        <a:xfrm>
          <a:off x="0" y="0"/>
          <a:ext cx="0" cy="0"/>
          <a:chOff x="0" y="0"/>
          <a:chExt cx="0" cy="0"/>
        </a:xfrm>
      </p:grpSpPr>
      <p:sp>
        <p:nvSpPr>
          <p:cNvPr id="76" name="Google Shape;76;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9" name="Shape 79"/>
        <p:cNvGrpSpPr/>
        <p:nvPr/>
      </p:nvGrpSpPr>
      <p:grpSpPr>
        <a:xfrm>
          <a:off x="0" y="0"/>
          <a:ext cx="0" cy="0"/>
          <a:chOff x="0" y="0"/>
          <a:chExt cx="0" cy="0"/>
        </a:xfrm>
      </p:grpSpPr>
      <p:sp>
        <p:nvSpPr>
          <p:cNvPr id="80" name="Google Shape;80;p14"/>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1" name="Google Shape;81;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2" name="Google Shape;82;p1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83" name="Google Shape;83;p1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84" name="Google Shape;84;p14"/>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85" name="Google Shape;85;p14"/>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86" name="Google Shape;86;p1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87" name="Shape 87"/>
        <p:cNvGrpSpPr/>
        <p:nvPr/>
      </p:nvGrpSpPr>
      <p:grpSpPr>
        <a:xfrm>
          <a:off x="0" y="0"/>
          <a:ext cx="0" cy="0"/>
          <a:chOff x="0" y="0"/>
          <a:chExt cx="0" cy="0"/>
        </a:xfrm>
      </p:grpSpPr>
      <p:sp>
        <p:nvSpPr>
          <p:cNvPr id="88" name="Google Shape;88;p15"/>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89" name="Google Shape;89;p1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0" name="Google Shape;90;p1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91" name="Google Shape;91;p1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92" name="Google Shape;92;p1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93" name="Google Shape;93;p1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94" name="Google Shape;94;p15"/>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95" name="Google Shape;95;p15"/>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96" name="Google Shape;96;p15"/>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97" name="Shape 97"/>
        <p:cNvGrpSpPr/>
        <p:nvPr/>
      </p:nvGrpSpPr>
      <p:grpSpPr>
        <a:xfrm>
          <a:off x="0" y="0"/>
          <a:ext cx="0" cy="0"/>
          <a:chOff x="0" y="0"/>
          <a:chExt cx="0" cy="0"/>
        </a:xfrm>
      </p:grpSpPr>
      <p:sp>
        <p:nvSpPr>
          <p:cNvPr id="98" name="Google Shape;98;p16"/>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99" name="Google Shape;99;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00" name="Google Shape;100;p1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01" name="Google Shape;101;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102" name="Google Shape;102;p16"/>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03" name="Google Shape;103;p1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4" name="Google Shape;104;p16"/>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05" name="Google Shape;105;p1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06" name="Google Shape;106;p1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07" name="Shape 107"/>
        <p:cNvGrpSpPr/>
        <p:nvPr/>
      </p:nvGrpSpPr>
      <p:grpSpPr>
        <a:xfrm>
          <a:off x="0" y="0"/>
          <a:ext cx="0" cy="0"/>
          <a:chOff x="0" y="0"/>
          <a:chExt cx="0" cy="0"/>
        </a:xfrm>
      </p:grpSpPr>
      <p:pic>
        <p:nvPicPr>
          <p:cNvPr id="108" name="Google Shape;108;p17"/>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109" name="Google Shape;109;p17"/>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7"/>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111" name="Google Shape;111;p17"/>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12" name="Google Shape;112;p17"/>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13" name="Google Shape;113;p17"/>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14" name="Google Shape;114;p1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15" name="Google Shape;115;p17"/>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16" name="Shape 116"/>
        <p:cNvGrpSpPr/>
        <p:nvPr/>
      </p:nvGrpSpPr>
      <p:grpSpPr>
        <a:xfrm>
          <a:off x="0" y="0"/>
          <a:ext cx="0" cy="0"/>
          <a:chOff x="0" y="0"/>
          <a:chExt cx="0" cy="0"/>
        </a:xfrm>
      </p:grpSpPr>
      <p:sp>
        <p:nvSpPr>
          <p:cNvPr id="117" name="Google Shape;117;p1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0" name="Shape 120"/>
        <p:cNvGrpSpPr/>
        <p:nvPr/>
      </p:nvGrpSpPr>
      <p:grpSpPr>
        <a:xfrm>
          <a:off x="0" y="0"/>
          <a:ext cx="0" cy="0"/>
          <a:chOff x="0" y="0"/>
          <a:chExt cx="0" cy="0"/>
        </a:xfrm>
      </p:grpSpPr>
      <p:sp>
        <p:nvSpPr>
          <p:cNvPr id="121" name="Google Shape;121;p2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22" name="Google Shape;122;p2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23" name="Google Shape;123;p2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24" name="Google Shape;124;p2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25" name="Google Shape;125;p20"/>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26" name="Google Shape;126;p20"/>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27" name="Google Shape;127;p2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8" name="Shape 128"/>
        <p:cNvGrpSpPr/>
        <p:nvPr/>
      </p:nvGrpSpPr>
      <p:grpSpPr>
        <a:xfrm>
          <a:off x="0" y="0"/>
          <a:ext cx="0" cy="0"/>
          <a:chOff x="0" y="0"/>
          <a:chExt cx="0" cy="0"/>
        </a:xfrm>
      </p:grpSpPr>
      <p:sp>
        <p:nvSpPr>
          <p:cNvPr id="129" name="Google Shape;129;p21"/>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30" name="Google Shape;130;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31" name="Google Shape;131;p21"/>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32" name="Google Shape;132;p21"/>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33" name="Google Shape;133;p21"/>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134" name="Google Shape;134;p21"/>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35" name="Google Shape;135;p21"/>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36" name="Google Shape;136;p21"/>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37" name="Google Shape;137;p21"/>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38" name="Shape 138"/>
        <p:cNvGrpSpPr/>
        <p:nvPr/>
      </p:nvGrpSpPr>
      <p:grpSpPr>
        <a:xfrm>
          <a:off x="0" y="0"/>
          <a:ext cx="0" cy="0"/>
          <a:chOff x="0" y="0"/>
          <a:chExt cx="0" cy="0"/>
        </a:xfrm>
      </p:grpSpPr>
      <p:sp>
        <p:nvSpPr>
          <p:cNvPr id="139" name="Google Shape;139;p22"/>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140" name="Google Shape;140;p2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41" name="Google Shape;141;p2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142" name="Google Shape;142;p22"/>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43" name="Google Shape;143;p22"/>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Databases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144" name="Google Shape;144;p2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45" name="Google Shape;145;p22"/>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146" name="Google Shape;146;p22"/>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147" name="Google Shape;147;p2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48" name="Shape 148"/>
        <p:cNvGrpSpPr/>
        <p:nvPr/>
      </p:nvGrpSpPr>
      <p:grpSpPr>
        <a:xfrm>
          <a:off x="0" y="0"/>
          <a:ext cx="0" cy="0"/>
          <a:chOff x="0" y="0"/>
          <a:chExt cx="0" cy="0"/>
        </a:xfrm>
      </p:grpSpPr>
      <p:pic>
        <p:nvPicPr>
          <p:cNvPr id="149" name="Google Shape;149;p23"/>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150" name="Google Shape;150;p23"/>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3"/>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152" name="Google Shape;152;p23"/>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153" name="Google Shape;153;p23"/>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154" name="Google Shape;154;p23"/>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155" name="Google Shape;155;p2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56" name="Google Shape;156;p23"/>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3" name="Shape 13"/>
        <p:cNvGrpSpPr/>
        <p:nvPr/>
      </p:nvGrpSpPr>
      <p:grpSpPr>
        <a:xfrm>
          <a:off x="0" y="0"/>
          <a:ext cx="0" cy="0"/>
          <a:chOff x="0" y="0"/>
          <a:chExt cx="0" cy="0"/>
        </a:xfrm>
      </p:grpSpPr>
      <p:sp>
        <p:nvSpPr>
          <p:cNvPr id="14" name="Google Shape;14;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57" name="Shape 157"/>
        <p:cNvGrpSpPr/>
        <p:nvPr/>
      </p:nvGrpSpPr>
      <p:grpSpPr>
        <a:xfrm>
          <a:off x="0" y="0"/>
          <a:ext cx="0" cy="0"/>
          <a:chOff x="0" y="0"/>
          <a:chExt cx="0" cy="0"/>
        </a:xfrm>
      </p:grpSpPr>
      <p:sp>
        <p:nvSpPr>
          <p:cNvPr id="158" name="Google Shape;158;p2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61" name="Shape 161"/>
        <p:cNvGrpSpPr/>
        <p:nvPr/>
      </p:nvGrpSpPr>
      <p:grpSpPr>
        <a:xfrm>
          <a:off x="0" y="0"/>
          <a:ext cx="0" cy="0"/>
          <a:chOff x="0" y="0"/>
          <a:chExt cx="0" cy="0"/>
        </a:xfrm>
      </p:grpSpPr>
      <p:sp>
        <p:nvSpPr>
          <p:cNvPr id="162" name="Google Shape;162;p2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3" name="Google Shape;163;p2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4" name="Google Shape;164;p2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5" name="Google Shape;165;p26"/>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166" name="Google Shape;166;p2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67" name="Google Shape;167;p26"/>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168" name="Google Shape;168;p26"/>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69" name="Shape 169"/>
        <p:cNvGrpSpPr/>
        <p:nvPr/>
      </p:nvGrpSpPr>
      <p:grpSpPr>
        <a:xfrm>
          <a:off x="0" y="0"/>
          <a:ext cx="0" cy="0"/>
          <a:chOff x="0" y="0"/>
          <a:chExt cx="0" cy="0"/>
        </a:xfrm>
      </p:grpSpPr>
      <p:sp>
        <p:nvSpPr>
          <p:cNvPr id="170" name="Google Shape;170;p27"/>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71" name="Google Shape;171;p27"/>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2" name="Google Shape;172;p2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73" name="Google Shape;173;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4" name="Google Shape;174;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5" name="Google Shape;175;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6" name="Google Shape;176;p27"/>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77" name="Google Shape;177;p27"/>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178" name="Google Shape;178;p27"/>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79" name="Shape 179"/>
        <p:cNvGrpSpPr/>
        <p:nvPr/>
      </p:nvGrpSpPr>
      <p:grpSpPr>
        <a:xfrm>
          <a:off x="0" y="0"/>
          <a:ext cx="0" cy="0"/>
          <a:chOff x="0" y="0"/>
          <a:chExt cx="0" cy="0"/>
        </a:xfrm>
      </p:grpSpPr>
      <p:sp>
        <p:nvSpPr>
          <p:cNvPr id="180" name="Google Shape;180;p28"/>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81" name="Google Shape;181;p28"/>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82" name="Google Shape;182;p2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83" name="Google Shape;183;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4" name="Google Shape;184;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5" name="Google Shape;185;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86" name="Google Shape;186;p28"/>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187" name="Google Shape;187;p28"/>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188" name="Google Shape;188;p28"/>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89" name="Shape 189"/>
        <p:cNvGrpSpPr/>
        <p:nvPr/>
      </p:nvGrpSpPr>
      <p:grpSpPr>
        <a:xfrm>
          <a:off x="0" y="0"/>
          <a:ext cx="0" cy="0"/>
          <a:chOff x="0" y="0"/>
          <a:chExt cx="0" cy="0"/>
        </a:xfrm>
      </p:grpSpPr>
      <p:pic>
        <p:nvPicPr>
          <p:cNvPr id="190" name="Google Shape;190;p29"/>
          <p:cNvPicPr preferRelativeResize="0"/>
          <p:nvPr/>
        </p:nvPicPr>
        <p:blipFill rotWithShape="1">
          <a:blip r:embed="rId2">
            <a:alphaModFix/>
          </a:blip>
          <a:srcRect b="0" l="7120" r="3991" t="0"/>
          <a:stretch/>
        </p:blipFill>
        <p:spPr>
          <a:xfrm>
            <a:off x="0" y="0"/>
            <a:ext cx="9144000" cy="6858000"/>
          </a:xfrm>
          <a:prstGeom prst="rect">
            <a:avLst/>
          </a:prstGeom>
          <a:noFill/>
          <a:ln>
            <a:noFill/>
          </a:ln>
        </p:spPr>
      </p:pic>
      <p:sp>
        <p:nvSpPr>
          <p:cNvPr id="191" name="Google Shape;191;p29"/>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2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193" name="Google Shape;193;p29"/>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194" name="Google Shape;194;p29"/>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195" name="Google Shape;195;p29"/>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196" name="Google Shape;196;p29"/>
          <p:cNvPicPr preferRelativeResize="0"/>
          <p:nvPr/>
        </p:nvPicPr>
        <p:blipFill>
          <a:blip r:embed="rId3">
            <a:alphaModFix/>
          </a:blip>
          <a:stretch>
            <a:fillRect/>
          </a:stretch>
        </p:blipFill>
        <p:spPr>
          <a:xfrm>
            <a:off x="3154215" y="4415527"/>
            <a:ext cx="2835570" cy="606827"/>
          </a:xfrm>
          <a:prstGeom prst="rect">
            <a:avLst/>
          </a:prstGeom>
          <a:noFill/>
          <a:ln>
            <a:noFill/>
          </a:ln>
        </p:spPr>
      </p:pic>
      <p:sp>
        <p:nvSpPr>
          <p:cNvPr id="197" name="Google Shape;197;p29"/>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198" name="Google Shape;198;p29"/>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99" name="Shape 199"/>
        <p:cNvGrpSpPr/>
        <p:nvPr/>
      </p:nvGrpSpPr>
      <p:grpSpPr>
        <a:xfrm>
          <a:off x="0" y="0"/>
          <a:ext cx="0" cy="0"/>
          <a:chOff x="0" y="0"/>
          <a:chExt cx="0" cy="0"/>
        </a:xfrm>
      </p:grpSpPr>
      <p:sp>
        <p:nvSpPr>
          <p:cNvPr id="200" name="Google Shape;200;p3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5" name="Shape 15"/>
        <p:cNvGrpSpPr/>
        <p:nvPr/>
      </p:nvGrpSpPr>
      <p:grpSpPr>
        <a:xfrm>
          <a:off x="0" y="0"/>
          <a:ext cx="0" cy="0"/>
          <a:chOff x="0" y="0"/>
          <a:chExt cx="0" cy="0"/>
        </a:xfrm>
      </p:grpSpPr>
      <p:sp>
        <p:nvSpPr>
          <p:cNvPr id="16" name="Google Shape;16;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b="1" lang="en" sz="1800">
                <a:solidFill>
                  <a:srgbClr val="EAEAEA"/>
                </a:solidFill>
                <a:latin typeface="Open Sans"/>
                <a:ea typeface="Open Sans"/>
                <a:cs typeface="Open Sans"/>
                <a:sym typeface="Open Sans"/>
              </a:rPr>
              <a:t>+</a:t>
            </a:r>
            <a:endParaRPr b="1" sz="1800">
              <a:solidFill>
                <a:srgbClr val="EAEAEA"/>
              </a:solidFill>
              <a:latin typeface="Open Sans"/>
              <a:ea typeface="Open Sans"/>
              <a:cs typeface="Open Sans"/>
              <a:sym typeface="Open Sans"/>
            </a:endParaRPr>
          </a:p>
        </p:txBody>
      </p:sp>
      <p:cxnSp>
        <p:nvCxnSpPr>
          <p:cNvPr id="17" name="Google Shape;17;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8" name="Google Shape;18;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9" name="Google Shape;19;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20" name="Google Shape;20;p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21" name="Google Shape;21;p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2" name="Google Shape;22;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23" name="Google Shape;23;p4"/>
          <p:cNvPicPr preferRelativeResize="0"/>
          <p:nvPr/>
        </p:nvPicPr>
        <p:blipFill>
          <a:blip r:embed="rId3">
            <a:alphaModFix/>
          </a:blip>
          <a:stretch>
            <a:fillRect/>
          </a:stretch>
        </p:blipFill>
        <p:spPr>
          <a:xfrm>
            <a:off x="2242325" y="91875"/>
            <a:ext cx="2335898" cy="345675"/>
          </a:xfrm>
          <a:prstGeom prst="rect">
            <a:avLst/>
          </a:prstGeom>
          <a:noFill/>
          <a:ln cap="flat" cmpd="sng" w="9525">
            <a:solidFill>
              <a:srgbClr val="5EA5E5"/>
            </a:solidFill>
            <a:prstDash val="solid"/>
            <a:round/>
            <a:headEnd len="sm" w="sm" type="none"/>
            <a:tailEnd len="sm" w="sm" type="none"/>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sp>
        <p:nvSpPr>
          <p:cNvPr id="25" name="Google Shape;25;p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6" name="Google Shape;26;p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7" name="Google Shape;27;p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8" name="Google Shape;28;p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9" name="Google Shape;29;p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30" name="Google Shape;30;p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1" name="Google Shape;31;p5"/>
          <p:cNvSpPr txBox="1"/>
          <p:nvPr/>
        </p:nvSpPr>
        <p:spPr>
          <a:xfrm>
            <a:off x="1955550" y="2048950"/>
            <a:ext cx="5232900" cy="4033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Create a Lambda Function</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b="1"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Customize the Function</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solidFill>
                  <a:schemeClr val="dk1"/>
                </a:solidFill>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7</a:t>
            </a:r>
            <a:r>
              <a:rPr b="1"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2" name="Shape 32"/>
        <p:cNvGrpSpPr/>
        <p:nvPr/>
      </p:nvGrpSpPr>
      <p:grpSpPr>
        <a:xfrm>
          <a:off x="0" y="0"/>
          <a:ext cx="0" cy="0"/>
          <a:chOff x="0" y="0"/>
          <a:chExt cx="0" cy="0"/>
        </a:xfrm>
      </p:grpSpPr>
      <p:pic>
        <p:nvPicPr>
          <p:cNvPr id="33" name="Google Shape;33;p6"/>
          <p:cNvPicPr preferRelativeResize="0"/>
          <p:nvPr/>
        </p:nvPicPr>
        <p:blipFill rotWithShape="1">
          <a:blip r:embed="rId2">
            <a:alphaModFix/>
          </a:blip>
          <a:srcRect b="4027" l="0" r="279" t="39881"/>
          <a:stretch/>
        </p:blipFill>
        <p:spPr>
          <a:xfrm>
            <a:off x="-850" y="0"/>
            <a:ext cx="9143998" cy="6858001"/>
          </a:xfrm>
          <a:prstGeom prst="rect">
            <a:avLst/>
          </a:prstGeom>
          <a:noFill/>
          <a:ln>
            <a:noFill/>
          </a:ln>
        </p:spPr>
      </p:pic>
      <p:sp>
        <p:nvSpPr>
          <p:cNvPr id="34" name="Google Shape;34;p6"/>
          <p:cNvSpPr/>
          <p:nvPr/>
        </p:nvSpPr>
        <p:spPr>
          <a:xfrm>
            <a:off x="-85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6"/>
          <p:cNvSpPr txBox="1"/>
          <p:nvPr/>
        </p:nvSpPr>
        <p:spPr>
          <a:xfrm>
            <a:off x="128300" y="22680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Build Your First Skill for</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Amazon Alexa</a:t>
            </a:r>
            <a:endParaRPr sz="4200">
              <a:solidFill>
                <a:srgbClr val="FFFFFF"/>
              </a:solidFill>
              <a:latin typeface="Open Sans"/>
              <a:ea typeface="Open Sans"/>
              <a:cs typeface="Open Sans"/>
              <a:sym typeface="Open Sans"/>
            </a:endParaRPr>
          </a:p>
        </p:txBody>
      </p:sp>
      <p:sp>
        <p:nvSpPr>
          <p:cNvPr id="36" name="Google Shape;36;p6"/>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7" name="Google Shape;37;p6"/>
          <p:cNvSpPr/>
          <p:nvPr/>
        </p:nvSpPr>
        <p:spPr>
          <a:xfrm rot="5400000">
            <a:off x="4316300"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38" name="Google Shape;38;p6"/>
          <p:cNvPicPr preferRelativeResize="0"/>
          <p:nvPr/>
        </p:nvPicPr>
        <p:blipFill>
          <a:blip r:embed="rId3">
            <a:alphaModFix/>
          </a:blip>
          <a:stretch>
            <a:fillRect/>
          </a:stretch>
        </p:blipFill>
        <p:spPr>
          <a:xfrm>
            <a:off x="3153365" y="4339327"/>
            <a:ext cx="2835570" cy="606827"/>
          </a:xfrm>
          <a:prstGeom prst="rect">
            <a:avLst/>
          </a:prstGeom>
          <a:noFill/>
          <a:ln>
            <a:noFill/>
          </a:ln>
        </p:spPr>
      </p:pic>
      <p:sp>
        <p:nvSpPr>
          <p:cNvPr id="39" name="Google Shape;39;p6"/>
          <p:cNvSpPr txBox="1"/>
          <p:nvPr/>
        </p:nvSpPr>
        <p:spPr>
          <a:xfrm>
            <a:off x="3777950"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0" name="Google Shape;40;p6"/>
          <p:cNvCxnSpPr/>
          <p:nvPr/>
        </p:nvCxnSpPr>
        <p:spPr>
          <a:xfrm>
            <a:off x="2848550" y="3971225"/>
            <a:ext cx="3445200" cy="0"/>
          </a:xfrm>
          <a:prstGeom prst="straightConnector1">
            <a:avLst/>
          </a:prstGeom>
          <a:noFill/>
          <a:ln cap="flat" cmpd="sng" w="9525">
            <a:solidFill>
              <a:srgbClr val="EFEFEF"/>
            </a:solidFill>
            <a:prstDash val="solid"/>
            <a:round/>
            <a:headEnd len="med" w="med" type="none"/>
            <a:tailEnd len="med" w="med" type="none"/>
          </a:ln>
        </p:spPr>
      </p:cxnSp>
      <p:pic>
        <p:nvPicPr>
          <p:cNvPr id="41" name="Google Shape;41;p6"/>
          <p:cNvPicPr preferRelativeResize="0"/>
          <p:nvPr/>
        </p:nvPicPr>
        <p:blipFill>
          <a:blip r:embed="rId4">
            <a:alphaModFix/>
          </a:blip>
          <a:stretch>
            <a:fillRect/>
          </a:stretch>
        </p:blipFill>
        <p:spPr>
          <a:xfrm>
            <a:off x="2161727" y="5314248"/>
            <a:ext cx="4820551" cy="71337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p:cSld name="BLANK_4">
    <p:spTree>
      <p:nvGrpSpPr>
        <p:cNvPr id="42" name="Shape 42"/>
        <p:cNvGrpSpPr/>
        <p:nvPr/>
      </p:nvGrpSpPr>
      <p:grpSpPr>
        <a:xfrm>
          <a:off x="0" y="0"/>
          <a:ext cx="0" cy="0"/>
          <a:chOff x="0" y="0"/>
          <a:chExt cx="0" cy="0"/>
        </a:xfrm>
      </p:grpSpPr>
      <p:sp>
        <p:nvSpPr>
          <p:cNvPr id="43" name="Google Shape;43;p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b="1" lang="en" sz="1800">
                <a:solidFill>
                  <a:srgbClr val="EAEAEA"/>
                </a:solidFill>
                <a:latin typeface="Open Sans"/>
                <a:ea typeface="Open Sans"/>
                <a:cs typeface="Open Sans"/>
                <a:sym typeface="Open Sans"/>
              </a:rPr>
              <a:t>+</a:t>
            </a:r>
            <a:r>
              <a:rPr lang="en">
                <a:latin typeface="Open Sans"/>
                <a:ea typeface="Open Sans"/>
                <a:cs typeface="Open Sans"/>
                <a:sym typeface="Open Sans"/>
              </a:rPr>
              <a:t> </a:t>
            </a:r>
            <a:endParaRPr>
              <a:latin typeface="Open Sans"/>
              <a:ea typeface="Open Sans"/>
              <a:cs typeface="Open Sans"/>
              <a:sym typeface="Open Sans"/>
            </a:endParaRPr>
          </a:p>
        </p:txBody>
      </p:sp>
      <p:cxnSp>
        <p:nvCxnSpPr>
          <p:cNvPr id="44" name="Google Shape;44;p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45" name="Google Shape;45;p7"/>
          <p:cNvPicPr preferRelativeResize="0"/>
          <p:nvPr/>
        </p:nvPicPr>
        <p:blipFill>
          <a:blip r:embed="rId2">
            <a:alphaModFix/>
          </a:blip>
          <a:stretch>
            <a:fillRect/>
          </a:stretch>
        </p:blipFill>
        <p:spPr>
          <a:xfrm>
            <a:off x="152400" y="91875"/>
            <a:ext cx="1615275" cy="345675"/>
          </a:xfrm>
          <a:prstGeom prst="rect">
            <a:avLst/>
          </a:prstGeom>
          <a:noFill/>
          <a:ln>
            <a:noFill/>
          </a:ln>
        </p:spPr>
      </p:pic>
      <p:pic>
        <p:nvPicPr>
          <p:cNvPr id="46" name="Google Shape;46;p7"/>
          <p:cNvPicPr preferRelativeResize="0"/>
          <p:nvPr/>
        </p:nvPicPr>
        <p:blipFill>
          <a:blip r:embed="rId3">
            <a:alphaModFix/>
          </a:blip>
          <a:stretch>
            <a:fillRect/>
          </a:stretch>
        </p:blipFill>
        <p:spPr>
          <a:xfrm>
            <a:off x="2242325" y="91875"/>
            <a:ext cx="2335898" cy="345675"/>
          </a:xfrm>
          <a:prstGeom prst="rect">
            <a:avLst/>
          </a:prstGeom>
          <a:noFill/>
          <a:ln cap="flat" cmpd="sng" w="9525">
            <a:solidFill>
              <a:srgbClr val="5EA5E5"/>
            </a:solidFill>
            <a:prstDash val="solid"/>
            <a:round/>
            <a:headEnd len="sm" w="sm" type="none"/>
            <a:tailEnd len="sm" w="sm" type="none"/>
          </a:ln>
        </p:spPr>
      </p:pic>
      <p:sp>
        <p:nvSpPr>
          <p:cNvPr id="47" name="Google Shape;47;p7"/>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48" name="Google Shape;48;p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 name="Shape 50"/>
        <p:cNvGrpSpPr/>
        <p:nvPr/>
      </p:nvGrpSpPr>
      <p:grpSpPr>
        <a:xfrm>
          <a:off x="0" y="0"/>
          <a:ext cx="0" cy="0"/>
          <a:chOff x="0" y="0"/>
          <a:chExt cx="0" cy="0"/>
        </a:xfrm>
      </p:grpSpPr>
      <p:sp>
        <p:nvSpPr>
          <p:cNvPr id="51" name="Google Shape;51;p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52" name="Google Shape;52;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latin typeface="Open Sans"/>
                <a:ea typeface="Open Sans"/>
                <a:cs typeface="Open Sans"/>
                <a:sym typeface="Open Sans"/>
              </a:rPr>
              <a:t>				</a:t>
            </a:r>
            <a:r>
              <a:rPr b="1" lang="en" sz="1800">
                <a:solidFill>
                  <a:srgbClr val="EAEAEA"/>
                </a:solidFill>
                <a:latin typeface="Open Sans"/>
                <a:ea typeface="Open Sans"/>
                <a:cs typeface="Open Sans"/>
                <a:sym typeface="Open Sans"/>
              </a:rPr>
              <a:t>+ </a:t>
            </a:r>
            <a:endParaRPr b="1" sz="1800">
              <a:solidFill>
                <a:srgbClr val="EAEAEA"/>
              </a:solidFill>
              <a:latin typeface="Open Sans"/>
              <a:ea typeface="Open Sans"/>
              <a:cs typeface="Open Sans"/>
              <a:sym typeface="Open Sans"/>
            </a:endParaRPr>
          </a:p>
        </p:txBody>
      </p:sp>
      <p:cxnSp>
        <p:nvCxnSpPr>
          <p:cNvPr id="53" name="Google Shape;53;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4" name="Google Shape;54;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5" name="Google Shape;55;p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pic>
        <p:nvPicPr>
          <p:cNvPr id="56" name="Google Shape;56;p9"/>
          <p:cNvPicPr preferRelativeResize="0"/>
          <p:nvPr/>
        </p:nvPicPr>
        <p:blipFill>
          <a:blip r:embed="rId3">
            <a:alphaModFix/>
          </a:blip>
          <a:stretch>
            <a:fillRect/>
          </a:stretch>
        </p:blipFill>
        <p:spPr>
          <a:xfrm>
            <a:off x="2242325" y="91875"/>
            <a:ext cx="2335898" cy="345675"/>
          </a:xfrm>
          <a:prstGeom prst="rect">
            <a:avLst/>
          </a:prstGeom>
          <a:noFill/>
          <a:ln cap="flat" cmpd="sng" w="9525">
            <a:solidFill>
              <a:srgbClr val="5EA5E5"/>
            </a:solidFill>
            <a:prstDash val="solid"/>
            <a:round/>
            <a:headEnd len="sm" w="sm" type="none"/>
            <a:tailEnd len="sm" w="sm" type="none"/>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tandard Text">
  <p:cSld name="BLANK_2">
    <p:spTree>
      <p:nvGrpSpPr>
        <p:cNvPr id="57" name="Shape 57"/>
        <p:cNvGrpSpPr/>
        <p:nvPr/>
      </p:nvGrpSpPr>
      <p:grpSpPr>
        <a:xfrm>
          <a:off x="0" y="0"/>
          <a:ext cx="0" cy="0"/>
          <a:chOff x="0" y="0"/>
          <a:chExt cx="0" cy="0"/>
        </a:xfrm>
      </p:grpSpPr>
      <p:sp>
        <p:nvSpPr>
          <p:cNvPr id="58" name="Google Shape;58;p10"/>
          <p:cNvSpPr txBox="1"/>
          <p:nvPr>
            <p:ph type="title"/>
          </p:nvPr>
        </p:nvSpPr>
        <p:spPr>
          <a:xfrm>
            <a:off x="258975" y="571550"/>
            <a:ext cx="86262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10"/>
          <p:cNvSpPr txBox="1"/>
          <p:nvPr>
            <p:ph idx="1" type="body"/>
          </p:nvPr>
        </p:nvSpPr>
        <p:spPr>
          <a:xfrm>
            <a:off x="2311025" y="2507763"/>
            <a:ext cx="4519800" cy="3047100"/>
          </a:xfrm>
          <a:prstGeom prst="rect">
            <a:avLst/>
          </a:prstGeom>
          <a:noFill/>
          <a:ln>
            <a:noFill/>
          </a:ln>
        </p:spPr>
        <p:txBody>
          <a:bodyPr anchorCtr="0" anchor="t" bIns="91425" lIns="91425" spcFirstLastPara="1" rIns="91425" wrap="square" tIns="91425">
            <a:noAutofit/>
          </a:bodyPr>
          <a:lstStyle>
            <a:lvl1pPr indent="-342900" lvl="0" marL="457200" rtl="0" algn="ctr">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lgn="ctr">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lgn="ctr">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lgn="ctr">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lgn="ctr">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lgn="ctr">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lgn="ctr">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lgn="ctr">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lgn="ctr">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60" name="Google Shape;60;p1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61" name="Google Shape;61;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2" name="Google Shape;62;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3" name="Google Shape;63;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4" name="Google Shape;64;p10"/>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65" name="Google Shape;65;p10"/>
          <p:cNvSpPr txBox="1"/>
          <p:nvPr>
            <p:ph idx="2" type="subTitle"/>
          </p:nvPr>
        </p:nvSpPr>
        <p:spPr>
          <a:xfrm>
            <a:off x="3940950" y="122275"/>
            <a:ext cx="5149800" cy="298200"/>
          </a:xfrm>
          <a:prstGeom prst="rect">
            <a:avLst/>
          </a:prstGeom>
          <a:noFill/>
          <a:ln>
            <a:noFill/>
          </a:ln>
        </p:spPr>
        <p:txBody>
          <a:bodyPr anchorCtr="0" anchor="ctr" bIns="91425" lIns="91425" spcFirstLastPara="1" rIns="91425" wrap="square" tIns="91425">
            <a:noAutofit/>
          </a:bodyPr>
          <a:lstStyle>
            <a:lvl1pPr lvl="0" rtl="0" algn="r">
              <a:spcBef>
                <a:spcPts val="0"/>
              </a:spcBef>
              <a:spcAft>
                <a:spcPts val="0"/>
              </a:spcAft>
              <a:buNone/>
              <a:defRPr b="1">
                <a:solidFill>
                  <a:srgbClr val="EAEAEA"/>
                </a:solidFill>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6" name="Google Shape;66;p10"/>
          <p:cNvSpPr txBox="1"/>
          <p:nvPr>
            <p:ph idx="3" type="subTitle"/>
          </p:nvPr>
        </p:nvSpPr>
        <p:spPr>
          <a:xfrm>
            <a:off x="722550" y="1404475"/>
            <a:ext cx="7698900" cy="5427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20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p:cSld name="CUSTOM">
    <p:spTree>
      <p:nvGrpSpPr>
        <p:cNvPr id="67" name="Shape 67"/>
        <p:cNvGrpSpPr/>
        <p:nvPr/>
      </p:nvGrpSpPr>
      <p:grpSpPr>
        <a:xfrm>
          <a:off x="0" y="0"/>
          <a:ext cx="0" cy="0"/>
          <a:chOff x="0" y="0"/>
          <a:chExt cx="0" cy="0"/>
        </a:xfrm>
      </p:grpSpPr>
      <p:sp>
        <p:nvSpPr>
          <p:cNvPr id="68" name="Google Shape;68;p11"/>
          <p:cNvSpPr/>
          <p:nvPr/>
        </p:nvSpPr>
        <p:spPr>
          <a:xfrm>
            <a:off x="50" y="0"/>
            <a:ext cx="9144000" cy="6858000"/>
          </a:xfrm>
          <a:prstGeom prst="rect">
            <a:avLst/>
          </a:prstGeom>
          <a:solidFill>
            <a:srgbClr val="353535">
              <a:alpha val="8885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11"/>
          <p:cNvSpPr/>
          <p:nvPr/>
        </p:nvSpPr>
        <p:spPr>
          <a:xfrm>
            <a:off x="3623499" y="1421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70" name="Google Shape;70;p11"/>
          <p:cNvSpPr/>
          <p:nvPr/>
        </p:nvSpPr>
        <p:spPr>
          <a:xfrm rot="5400000">
            <a:off x="4317212" y="1026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71" name="Google Shape;71;p11"/>
          <p:cNvPicPr preferRelativeResize="0"/>
          <p:nvPr/>
        </p:nvPicPr>
        <p:blipFill>
          <a:blip r:embed="rId2">
            <a:alphaModFix/>
          </a:blip>
          <a:stretch>
            <a:fillRect/>
          </a:stretch>
        </p:blipFill>
        <p:spPr>
          <a:xfrm>
            <a:off x="3096307" y="4339327"/>
            <a:ext cx="2835570" cy="606827"/>
          </a:xfrm>
          <a:prstGeom prst="rect">
            <a:avLst/>
          </a:prstGeom>
          <a:noFill/>
          <a:ln>
            <a:noFill/>
          </a:ln>
        </p:spPr>
      </p:pic>
      <p:sp>
        <p:nvSpPr>
          <p:cNvPr id="72" name="Google Shape;72;p11"/>
          <p:cNvSpPr txBox="1"/>
          <p:nvPr/>
        </p:nvSpPr>
        <p:spPr>
          <a:xfrm>
            <a:off x="3778736" y="1564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73" name="Google Shape;73;p11"/>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
        <p:nvSpPr>
          <p:cNvPr id="74" name="Google Shape;74;p11"/>
          <p:cNvSpPr txBox="1"/>
          <p:nvPr>
            <p:ph type="title"/>
          </p:nvPr>
        </p:nvSpPr>
        <p:spPr>
          <a:xfrm>
            <a:off x="139550" y="2290800"/>
            <a:ext cx="8865000" cy="14640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sz="4200">
                <a:solidFill>
                  <a:srgbClr val="FFFFFF"/>
                </a:solidFill>
                <a:latin typeface="Open Sans"/>
                <a:ea typeface="Open Sans"/>
                <a:cs typeface="Open Sans"/>
                <a:sym typeface="Open Sans"/>
              </a:defRPr>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theme" Target="../theme/theme4.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slideLayout" Target="../slideLayouts/slideLayout8.xml"/><Relationship Id="rId3" Type="http://schemas.openxmlformats.org/officeDocument/2006/relationships/slideLayout" Target="../slideLayouts/slideLayout9.xml"/><Relationship Id="rId4" Type="http://schemas.openxmlformats.org/officeDocument/2006/relationships/slideLayout" Target="../slideLayouts/slideLayout10.xml"/><Relationship Id="rId5" Type="http://schemas.openxmlformats.org/officeDocument/2006/relationships/theme" Target="../theme/theme1.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2.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5.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9" name="Shape 4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4" r:id="rId1"/>
    <p:sldLayoutId id="2147483655" r:id="rId2"/>
    <p:sldLayoutId id="2147483656" r:id="rId3"/>
    <p:sldLayoutId id="2147483657" r:id="rId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7" name="Shape 77"/>
        <p:cNvGrpSpPr/>
        <p:nvPr/>
      </p:nvGrpSpPr>
      <p:grpSpPr>
        <a:xfrm>
          <a:off x="0" y="0"/>
          <a:ext cx="0" cy="0"/>
          <a:chOff x="0" y="0"/>
          <a:chExt cx="0" cy="0"/>
        </a:xfrm>
      </p:grpSpPr>
      <p:sp>
        <p:nvSpPr>
          <p:cNvPr id="78" name="Google Shape;78;p13"/>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18" name="Shape 118"/>
        <p:cNvGrpSpPr/>
        <p:nvPr/>
      </p:nvGrpSpPr>
      <p:grpSpPr>
        <a:xfrm>
          <a:off x="0" y="0"/>
          <a:ext cx="0" cy="0"/>
          <a:chOff x="0" y="0"/>
          <a:chExt cx="0" cy="0"/>
        </a:xfrm>
      </p:grpSpPr>
      <p:sp>
        <p:nvSpPr>
          <p:cNvPr id="119" name="Google Shape;119;p19"/>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59" name="Shape 159"/>
        <p:cNvGrpSpPr/>
        <p:nvPr/>
      </p:nvGrpSpPr>
      <p:grpSpPr>
        <a:xfrm>
          <a:off x="0" y="0"/>
          <a:ext cx="0" cy="0"/>
          <a:chOff x="0" y="0"/>
          <a:chExt cx="0" cy="0"/>
        </a:xfrm>
      </p:grpSpPr>
      <p:sp>
        <p:nvSpPr>
          <p:cNvPr id="160" name="Google Shape;160;p2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hyperlink" Target="https://alexa.amazon.com" TargetMode="External"/><Relationship Id="rId4" Type="http://schemas.openxmlformats.org/officeDocument/2006/relationships/image" Target="../media/image4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2.xml"/><Relationship Id="rId3" Type="http://schemas.openxmlformats.org/officeDocument/2006/relationships/image" Target="../media/image1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7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6.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7.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9.png"/><Relationship Id="rId4" Type="http://schemas.openxmlformats.org/officeDocument/2006/relationships/image" Target="../media/image3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3.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6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3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1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5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35.xml"/><Relationship Id="rId3" Type="http://schemas.openxmlformats.org/officeDocument/2006/relationships/image" Target="../media/image1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5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3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43.png"/><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8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4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xml"/><Relationship Id="rId3" Type="http://schemas.openxmlformats.org/officeDocument/2006/relationships/image" Target="../media/image1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7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4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5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5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55.png"/><Relationship Id="rId4" Type="http://schemas.openxmlformats.org/officeDocument/2006/relationships/image" Target="../media/image8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5.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image" Target="../media/image6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62.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59.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5.xml"/><Relationship Id="rId3" Type="http://schemas.openxmlformats.org/officeDocument/2006/relationships/image" Target="../media/image57.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6.xml"/><Relationship Id="rId3" Type="http://schemas.openxmlformats.org/officeDocument/2006/relationships/image" Target="../media/image82.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7.xml"/><Relationship Id="rId3" Type="http://schemas.openxmlformats.org/officeDocument/2006/relationships/image" Target="../media/image58.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 Id="rId3" Type="http://schemas.openxmlformats.org/officeDocument/2006/relationships/image" Target="../media/image7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9.xml"/><Relationship Id="rId3"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1.png"/><Relationship Id="rId4" Type="http://schemas.openxmlformats.org/officeDocument/2006/relationships/image" Target="../media/image13.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0.xml"/><Relationship Id="rId3" Type="http://schemas.openxmlformats.org/officeDocument/2006/relationships/image" Target="../media/image6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1.xml"/><Relationship Id="rId3" Type="http://schemas.openxmlformats.org/officeDocument/2006/relationships/image" Target="../media/image67.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image" Target="../media/image79.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77.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1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7.xml"/><Relationship Id="rId3" Type="http://schemas.openxmlformats.org/officeDocument/2006/relationships/image" Target="../media/image1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7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79.xml"/><Relationship Id="rId3" Type="http://schemas.openxmlformats.org/officeDocument/2006/relationships/image" Target="../media/image6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8.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2" name="Shape 282"/>
        <p:cNvGrpSpPr/>
        <p:nvPr/>
      </p:nvGrpSpPr>
      <p:grpSpPr>
        <a:xfrm>
          <a:off x="0" y="0"/>
          <a:ext cx="0" cy="0"/>
          <a:chOff x="0" y="0"/>
          <a:chExt cx="0" cy="0"/>
        </a:xfrm>
      </p:grpSpPr>
      <p:sp>
        <p:nvSpPr>
          <p:cNvPr id="283" name="Google Shape;283;p40"/>
          <p:cNvSpPr txBox="1"/>
          <p:nvPr/>
        </p:nvSpPr>
        <p:spPr>
          <a:xfrm>
            <a:off x="144300" y="551895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Alexa, tell Starbucks start my order.”</a:t>
            </a:r>
            <a:endParaRPr sz="2200">
              <a:solidFill>
                <a:schemeClr val="dk1"/>
              </a:solidFill>
              <a:latin typeface="Open Sans"/>
              <a:ea typeface="Open Sans"/>
              <a:cs typeface="Open Sans"/>
              <a:sym typeface="Open Sans"/>
            </a:endParaRPr>
          </a:p>
        </p:txBody>
      </p:sp>
      <p:pic>
        <p:nvPicPr>
          <p:cNvPr id="284" name="Google Shape;284;p40"/>
          <p:cNvPicPr preferRelativeResize="0"/>
          <p:nvPr/>
        </p:nvPicPr>
        <p:blipFill>
          <a:blip r:embed="rId3">
            <a:alphaModFix/>
          </a:blip>
          <a:stretch>
            <a:fillRect/>
          </a:stretch>
        </p:blipFill>
        <p:spPr>
          <a:xfrm>
            <a:off x="0" y="1731818"/>
            <a:ext cx="9143999" cy="3394363"/>
          </a:xfrm>
          <a:prstGeom prst="rect">
            <a:avLst/>
          </a:prstGeom>
          <a:noFill/>
          <a:ln cap="flat" cmpd="sng" w="19050">
            <a:solidFill>
              <a:schemeClr val="dk2"/>
            </a:solidFill>
            <a:prstDash val="solid"/>
            <a:round/>
            <a:headEnd len="sm" w="sm" type="none"/>
            <a:tailEnd len="sm" w="sm" type="none"/>
          </a:ln>
        </p:spPr>
      </p:pic>
      <p:sp>
        <p:nvSpPr>
          <p:cNvPr id="285" name="Google Shape;285;p40"/>
          <p:cNvSpPr txBox="1"/>
          <p:nvPr/>
        </p:nvSpPr>
        <p:spPr>
          <a:xfrm>
            <a:off x="14430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What can you build with Alexa?</a:t>
            </a:r>
            <a:endParaRPr b="1" sz="3000">
              <a:solidFill>
                <a:schemeClr val="dk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sp>
        <p:nvSpPr>
          <p:cNvPr id="290" name="Google Shape;290;p4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Alexa has Skills. Lots of them.</a:t>
            </a:r>
            <a:endParaRPr sz="3000"/>
          </a:p>
        </p:txBody>
      </p:sp>
      <p:sp>
        <p:nvSpPr>
          <p:cNvPr id="291" name="Google Shape;291;p41"/>
          <p:cNvSpPr txBox="1"/>
          <p:nvPr/>
        </p:nvSpPr>
        <p:spPr>
          <a:xfrm>
            <a:off x="360075" y="2134800"/>
            <a:ext cx="2985900" cy="2740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Companion app for device setup, skills, remote control, and more.</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200" u="sng">
                <a:solidFill>
                  <a:schemeClr val="hlink"/>
                </a:solidFill>
                <a:latin typeface="Open Sans"/>
                <a:ea typeface="Open Sans"/>
                <a:cs typeface="Open Sans"/>
                <a:sym typeface="Open Sans"/>
                <a:hlinkClick r:id="rId3"/>
              </a:rPr>
              <a:t>alexa.amazon.com</a:t>
            </a:r>
            <a:endParaRPr sz="2200">
              <a:solidFill>
                <a:srgbClr val="5EA5E5"/>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292" name="Google Shape;292;p41"/>
          <p:cNvPicPr preferRelativeResize="0"/>
          <p:nvPr/>
        </p:nvPicPr>
        <p:blipFill>
          <a:blip r:embed="rId4">
            <a:alphaModFix/>
          </a:blip>
          <a:stretch>
            <a:fillRect/>
          </a:stretch>
        </p:blipFill>
        <p:spPr>
          <a:xfrm>
            <a:off x="3346122" y="1869050"/>
            <a:ext cx="5623300" cy="34782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6" name="Shape 296"/>
        <p:cNvGrpSpPr/>
        <p:nvPr/>
      </p:nvGrpSpPr>
      <p:grpSpPr>
        <a:xfrm>
          <a:off x="0" y="0"/>
          <a:ext cx="0" cy="0"/>
          <a:chOff x="0" y="0"/>
          <a:chExt cx="0" cy="0"/>
        </a:xfrm>
      </p:grpSpPr>
      <p:sp>
        <p:nvSpPr>
          <p:cNvPr id="297" name="Google Shape;297;p42"/>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98" name="Google Shape;298;p42"/>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299" name="Google Shape;299;p42"/>
          <p:cNvPicPr preferRelativeResize="0"/>
          <p:nvPr/>
        </p:nvPicPr>
        <p:blipFill>
          <a:blip r:embed="rId3">
            <a:alphaModFix/>
          </a:blip>
          <a:stretch>
            <a:fillRect/>
          </a:stretch>
        </p:blipFill>
        <p:spPr>
          <a:xfrm>
            <a:off x="1056500" y="2740021"/>
            <a:ext cx="390525" cy="2286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sp>
        <p:nvSpPr>
          <p:cNvPr id="304" name="Google Shape;304;p43"/>
          <p:cNvSpPr txBox="1"/>
          <p:nvPr>
            <p:ph type="title"/>
          </p:nvPr>
        </p:nvSpPr>
        <p:spPr>
          <a:xfrm>
            <a:off x="391800" y="626825"/>
            <a:ext cx="83604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Why build an Alexa Skill?</a:t>
            </a:r>
            <a:endParaRPr sz="3000"/>
          </a:p>
        </p:txBody>
      </p:sp>
      <p:sp>
        <p:nvSpPr>
          <p:cNvPr id="305" name="Google Shape;305;p43"/>
          <p:cNvSpPr txBox="1"/>
          <p:nvPr>
            <p:ph idx="1" type="body"/>
          </p:nvPr>
        </p:nvSpPr>
        <p:spPr>
          <a:xfrm>
            <a:off x="602900" y="1959425"/>
            <a:ext cx="7807500" cy="3762900"/>
          </a:xfrm>
          <a:prstGeom prst="rect">
            <a:avLst/>
          </a:prstGeom>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t>Alexa, Amazon's voice service, is already integrated into Echo devices and can perform hundreds of skills.</a:t>
            </a:r>
            <a:endParaRPr sz="2200"/>
          </a:p>
          <a:p>
            <a:pPr indent="-368300" lvl="0" marL="457200" rtl="0" algn="l">
              <a:lnSpc>
                <a:spcPct val="115000"/>
              </a:lnSpc>
              <a:spcBef>
                <a:spcPts val="1000"/>
              </a:spcBef>
              <a:spcAft>
                <a:spcPts val="0"/>
              </a:spcAft>
              <a:buSzPts val="2200"/>
              <a:buAutoNum type="arabicPeriod"/>
            </a:pPr>
            <a:r>
              <a:rPr lang="en" sz="2200"/>
              <a:t>Your skill can reach millions of customers with </a:t>
            </a:r>
            <a:br>
              <a:rPr lang="en" sz="2200"/>
            </a:br>
            <a:r>
              <a:rPr lang="en" sz="2200"/>
              <a:t>Alexa enabled devices.</a:t>
            </a:r>
            <a:endParaRPr sz="2200"/>
          </a:p>
          <a:p>
            <a:pPr indent="-368300" lvl="0" marL="457200" rtl="0" algn="l">
              <a:lnSpc>
                <a:spcPct val="115000"/>
              </a:lnSpc>
              <a:spcBef>
                <a:spcPts val="1000"/>
              </a:spcBef>
              <a:spcAft>
                <a:spcPts val="1000"/>
              </a:spcAft>
              <a:buSzPts val="2200"/>
              <a:buAutoNum type="arabicPeriod"/>
            </a:pPr>
            <a:r>
              <a:rPr lang="en" sz="2200"/>
              <a:t>Building with Alexa is </a:t>
            </a:r>
            <a:br>
              <a:rPr lang="en" sz="2200"/>
            </a:br>
            <a:r>
              <a:rPr lang="en" sz="2200"/>
              <a:t>free, easy, &amp; fun!</a:t>
            </a:r>
            <a:endParaRPr sz="2200"/>
          </a:p>
        </p:txBody>
      </p:sp>
      <p:pic>
        <p:nvPicPr>
          <p:cNvPr id="306" name="Google Shape;306;p43"/>
          <p:cNvPicPr preferRelativeResize="0"/>
          <p:nvPr/>
        </p:nvPicPr>
        <p:blipFill>
          <a:blip r:embed="rId3">
            <a:alphaModFix/>
          </a:blip>
          <a:stretch>
            <a:fillRect/>
          </a:stretch>
        </p:blipFill>
        <p:spPr>
          <a:xfrm>
            <a:off x="3532150" y="3153850"/>
            <a:ext cx="5315150" cy="30302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0" name="Shape 310"/>
        <p:cNvGrpSpPr/>
        <p:nvPr/>
      </p:nvGrpSpPr>
      <p:grpSpPr>
        <a:xfrm>
          <a:off x="0" y="0"/>
          <a:ext cx="0" cy="0"/>
          <a:chOff x="0" y="0"/>
          <a:chExt cx="0" cy="0"/>
        </a:xfrm>
      </p:grpSpPr>
      <p:sp>
        <p:nvSpPr>
          <p:cNvPr id="311" name="Google Shape;311;p44"/>
          <p:cNvSpPr txBox="1"/>
          <p:nvPr>
            <p:ph type="title"/>
          </p:nvPr>
        </p:nvSpPr>
        <p:spPr>
          <a:xfrm>
            <a:off x="541800" y="647750"/>
            <a:ext cx="80604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000"/>
              <a:t>Alexa Skills are made of 2 parts:</a:t>
            </a:r>
            <a:endParaRPr sz="3000"/>
          </a:p>
        </p:txBody>
      </p:sp>
      <p:sp>
        <p:nvSpPr>
          <p:cNvPr id="312" name="Google Shape;312;p44"/>
          <p:cNvSpPr txBox="1"/>
          <p:nvPr/>
        </p:nvSpPr>
        <p:spPr>
          <a:xfrm>
            <a:off x="126800" y="1864050"/>
            <a:ext cx="6245400" cy="46449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368300" lvl="0" marL="914400" rtl="0" algn="l">
              <a:lnSpc>
                <a:spcPct val="115000"/>
              </a:lnSpc>
              <a:spcBef>
                <a:spcPts val="0"/>
              </a:spcBef>
              <a:spcAft>
                <a:spcPts val="0"/>
              </a:spcAft>
              <a:buClr>
                <a:schemeClr val="dk1"/>
              </a:buClr>
              <a:buSzPts val="2200"/>
              <a:buAutoNum type="arabicPeriod"/>
            </a:pPr>
            <a:r>
              <a:rPr b="1" lang="en" sz="2200">
                <a:solidFill>
                  <a:schemeClr val="dk1"/>
                </a:solidFill>
                <a:latin typeface="Open Sans"/>
                <a:ea typeface="Open Sans"/>
                <a:cs typeface="Open Sans"/>
                <a:sym typeface="Open Sans"/>
              </a:rPr>
              <a:t>Front End</a:t>
            </a:r>
            <a:r>
              <a:rPr lang="en" sz="2200">
                <a:solidFill>
                  <a:schemeClr val="dk1"/>
                </a:solidFill>
                <a:latin typeface="Open Sans"/>
                <a:ea typeface="Open Sans"/>
                <a:cs typeface="Open Sans"/>
                <a:sym typeface="Open Sans"/>
              </a:rPr>
              <a:t> - The Alexa Voice UI handles text to speech, converting the audio into something our app can use, etc.</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368300" lvl="0" marL="914400" rtl="0" algn="l">
              <a:lnSpc>
                <a:spcPct val="115000"/>
              </a:lnSpc>
              <a:spcBef>
                <a:spcPts val="0"/>
              </a:spcBef>
              <a:spcAft>
                <a:spcPts val="0"/>
              </a:spcAft>
              <a:buClr>
                <a:schemeClr val="dk1"/>
              </a:buClr>
              <a:buSzPts val="2200"/>
              <a:buAutoNum type="arabicPeriod"/>
            </a:pPr>
            <a:r>
              <a:rPr b="1" lang="en" sz="2200">
                <a:solidFill>
                  <a:schemeClr val="dk1"/>
                </a:solidFill>
                <a:latin typeface="Open Sans"/>
                <a:ea typeface="Open Sans"/>
                <a:cs typeface="Open Sans"/>
                <a:sym typeface="Open Sans"/>
              </a:rPr>
              <a:t>Back End</a:t>
            </a:r>
            <a:r>
              <a:rPr b="1" lang="en" sz="2200">
                <a:solidFill>
                  <a:schemeClr val="dk1"/>
                </a:solidFill>
                <a:latin typeface="Open Sans"/>
                <a:ea typeface="Open Sans"/>
                <a:cs typeface="Open Sans"/>
                <a:sym typeface="Open Sans"/>
              </a:rPr>
              <a:t> - </a:t>
            </a:r>
            <a:r>
              <a:rPr lang="en" sz="2200">
                <a:solidFill>
                  <a:schemeClr val="dk1"/>
                </a:solidFill>
                <a:latin typeface="Open Sans"/>
                <a:ea typeface="Open Sans"/>
                <a:cs typeface="Open Sans"/>
                <a:sym typeface="Open Sans"/>
              </a:rPr>
              <a:t>The logic code that actually powers our app. Usually this is written using the Alexa Code Editor.</a:t>
            </a:r>
            <a:endParaRPr sz="2200">
              <a:solidFill>
                <a:schemeClr val="dk1"/>
              </a:solidFill>
              <a:latin typeface="Open Sans"/>
              <a:ea typeface="Open Sans"/>
              <a:cs typeface="Open Sans"/>
              <a:sym typeface="Open Sans"/>
            </a:endParaRPr>
          </a:p>
        </p:txBody>
      </p:sp>
      <p:grpSp>
        <p:nvGrpSpPr>
          <p:cNvPr id="313" name="Google Shape;313;p44"/>
          <p:cNvGrpSpPr/>
          <p:nvPr/>
        </p:nvGrpSpPr>
        <p:grpSpPr>
          <a:xfrm>
            <a:off x="6647275" y="2564192"/>
            <a:ext cx="2129400" cy="2129400"/>
            <a:chOff x="6283475" y="1705175"/>
            <a:chExt cx="2129400" cy="2129400"/>
          </a:xfrm>
        </p:grpSpPr>
        <p:sp>
          <p:nvSpPr>
            <p:cNvPr id="314" name="Google Shape;314;p44"/>
            <p:cNvSpPr/>
            <p:nvPr/>
          </p:nvSpPr>
          <p:spPr>
            <a:xfrm>
              <a:off x="6283475" y="1705175"/>
              <a:ext cx="2129400" cy="2129400"/>
            </a:xfrm>
            <a:prstGeom prst="rect">
              <a:avLst/>
            </a:prstGeom>
            <a:solidFill>
              <a:schemeClr val="lt1"/>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5" name="Google Shape;315;p44"/>
            <p:cNvPicPr preferRelativeResize="0"/>
            <p:nvPr/>
          </p:nvPicPr>
          <p:blipFill rotWithShape="1">
            <a:blip r:embed="rId3">
              <a:alphaModFix/>
            </a:blip>
            <a:srcRect b="8874" l="17899" r="22015" t="9559"/>
            <a:stretch/>
          </p:blipFill>
          <p:spPr>
            <a:xfrm>
              <a:off x="6373887" y="1885400"/>
              <a:ext cx="1948575" cy="1768950"/>
            </a:xfrm>
            <a:prstGeom prst="rect">
              <a:avLst/>
            </a:prstGeom>
            <a:noFill/>
            <a:ln>
              <a:noFill/>
            </a:ln>
          </p:spPr>
        </p:pic>
      </p:gr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sp>
        <p:nvSpPr>
          <p:cNvPr id="320" name="Google Shape;320;p45"/>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321" name="Google Shape;321;p45"/>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a:t>
            </a:r>
            <a:r>
              <a:rPr b="1" lang="en" sz="2400">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a:t>
            </a:r>
            <a:r>
              <a:rPr b="1" lang="en" sz="2400">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322" name="Google Shape;322;p45"/>
          <p:cNvPicPr preferRelativeResize="0"/>
          <p:nvPr/>
        </p:nvPicPr>
        <p:blipFill>
          <a:blip r:embed="rId3">
            <a:alphaModFix/>
          </a:blip>
          <a:stretch>
            <a:fillRect/>
          </a:stretch>
        </p:blipFill>
        <p:spPr>
          <a:xfrm>
            <a:off x="1056500" y="3273421"/>
            <a:ext cx="390525" cy="228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6" name="Shape 326"/>
        <p:cNvGrpSpPr/>
        <p:nvPr/>
      </p:nvGrpSpPr>
      <p:grpSpPr>
        <a:xfrm>
          <a:off x="0" y="0"/>
          <a:ext cx="0" cy="0"/>
          <a:chOff x="0" y="0"/>
          <a:chExt cx="0" cy="0"/>
        </a:xfrm>
      </p:grpSpPr>
      <p:sp>
        <p:nvSpPr>
          <p:cNvPr id="327" name="Google Shape;327;p4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46"/>
          <p:cNvSpPr txBox="1"/>
          <p:nvPr/>
        </p:nvSpPr>
        <p:spPr>
          <a:xfrm>
            <a:off x="817350" y="2587800"/>
            <a:ext cx="7509300" cy="168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know more about how Alexa works, let's make an Alexa Developer account.</a:t>
            </a:r>
            <a:endParaRPr b="1" sz="2800">
              <a:solidFill>
                <a:schemeClr val="lt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47"/>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Sign into the Amazon Developer Portal</a:t>
            </a:r>
            <a:endParaRPr sz="3000"/>
          </a:p>
        </p:txBody>
      </p:sp>
      <p:sp>
        <p:nvSpPr>
          <p:cNvPr id="334" name="Google Shape;334;p47"/>
          <p:cNvSpPr txBox="1"/>
          <p:nvPr/>
        </p:nvSpPr>
        <p:spPr>
          <a:xfrm>
            <a:off x="648125" y="1772750"/>
            <a:ext cx="8300400" cy="9432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a:pPr>
            <a:r>
              <a:rPr lang="en" sz="2200">
                <a:solidFill>
                  <a:schemeClr val="dk1"/>
                </a:solidFill>
                <a:latin typeface="Open Sans"/>
                <a:ea typeface="Open Sans"/>
                <a:cs typeface="Open Sans"/>
                <a:sym typeface="Open Sans"/>
              </a:rPr>
              <a:t>N</a:t>
            </a:r>
            <a:r>
              <a:rPr lang="en" sz="2200">
                <a:solidFill>
                  <a:schemeClr val="dk1"/>
                </a:solidFill>
                <a:latin typeface="Open Sans"/>
                <a:ea typeface="Open Sans"/>
                <a:cs typeface="Open Sans"/>
                <a:sym typeface="Open Sans"/>
              </a:rPr>
              <a:t>avigate to </a:t>
            </a:r>
            <a:r>
              <a:rPr b="1" lang="en" sz="2200">
                <a:solidFill>
                  <a:srgbClr val="5EA5E5"/>
                </a:solidFill>
                <a:latin typeface="Open Sans"/>
                <a:ea typeface="Open Sans"/>
                <a:cs typeface="Open Sans"/>
                <a:sym typeface="Open Sans"/>
              </a:rPr>
              <a:t>mlhlocal.host/alexa-portal</a:t>
            </a:r>
            <a:r>
              <a:rPr lang="en" sz="2200">
                <a:latin typeface="Open Sans"/>
                <a:ea typeface="Open Sans"/>
                <a:cs typeface="Open Sans"/>
                <a:sym typeface="Open Sans"/>
              </a:rPr>
              <a:t>.</a:t>
            </a:r>
            <a:endParaRPr sz="2200">
              <a:latin typeface="Open Sans"/>
              <a:ea typeface="Open Sans"/>
              <a:cs typeface="Open Sans"/>
              <a:sym typeface="Open Sans"/>
            </a:endParaRPr>
          </a:p>
          <a:p>
            <a:pPr indent="-368300" lvl="0" marL="457200" rtl="0" algn="l">
              <a:lnSpc>
                <a:spcPct val="115000"/>
              </a:lnSpc>
              <a:spcBef>
                <a:spcPts val="1000"/>
              </a:spcBef>
              <a:spcAft>
                <a:spcPts val="1000"/>
              </a:spcAft>
              <a:buSzPts val="2200"/>
              <a:buFont typeface="Open Sans"/>
              <a:buAutoNum type="arabicPeriod"/>
            </a:pPr>
            <a:r>
              <a:rPr lang="en" sz="2200">
                <a:latin typeface="Open Sans"/>
                <a:ea typeface="Open Sans"/>
                <a:cs typeface="Open Sans"/>
                <a:sym typeface="Open Sans"/>
              </a:rPr>
              <a:t>Click </a:t>
            </a:r>
            <a:r>
              <a:rPr b="1" lang="en" sz="2200">
                <a:solidFill>
                  <a:srgbClr val="5EA5E5"/>
                </a:solidFill>
                <a:latin typeface="Open Sans"/>
                <a:ea typeface="Open Sans"/>
                <a:cs typeface="Open Sans"/>
                <a:sym typeface="Open Sans"/>
              </a:rPr>
              <a:t>Sign In</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335" name="Google Shape;335;p47"/>
          <p:cNvPicPr preferRelativeResize="0"/>
          <p:nvPr/>
        </p:nvPicPr>
        <p:blipFill>
          <a:blip r:embed="rId3">
            <a:alphaModFix/>
          </a:blip>
          <a:stretch>
            <a:fillRect/>
          </a:stretch>
        </p:blipFill>
        <p:spPr>
          <a:xfrm>
            <a:off x="170200" y="2878375"/>
            <a:ext cx="8803601" cy="38373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9" name="Shape 339"/>
        <p:cNvGrpSpPr/>
        <p:nvPr/>
      </p:nvGrpSpPr>
      <p:grpSpPr>
        <a:xfrm>
          <a:off x="0" y="0"/>
          <a:ext cx="0" cy="0"/>
          <a:chOff x="0" y="0"/>
          <a:chExt cx="0" cy="0"/>
        </a:xfrm>
      </p:grpSpPr>
      <p:sp>
        <p:nvSpPr>
          <p:cNvPr id="340" name="Google Shape;340;p48"/>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your account</a:t>
            </a:r>
            <a:endParaRPr sz="3000"/>
          </a:p>
        </p:txBody>
      </p:sp>
      <p:pic>
        <p:nvPicPr>
          <p:cNvPr id="341" name="Google Shape;341;p48"/>
          <p:cNvPicPr preferRelativeResize="0"/>
          <p:nvPr/>
        </p:nvPicPr>
        <p:blipFill rotWithShape="1">
          <a:blip r:embed="rId3">
            <a:alphaModFix/>
          </a:blip>
          <a:srcRect b="22106" l="0" r="0" t="0"/>
          <a:stretch/>
        </p:blipFill>
        <p:spPr>
          <a:xfrm>
            <a:off x="4820750" y="3111300"/>
            <a:ext cx="3841850" cy="317417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42" name="Google Shape;342;p48"/>
          <p:cNvSpPr txBox="1"/>
          <p:nvPr/>
        </p:nvSpPr>
        <p:spPr>
          <a:xfrm>
            <a:off x="394475" y="1641525"/>
            <a:ext cx="8476500" cy="12831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If you have an Amazon Developer Account, sign in. If you do not, select </a:t>
            </a:r>
            <a:r>
              <a:rPr b="1" lang="en" sz="2200">
                <a:solidFill>
                  <a:srgbClr val="5EA5E5"/>
                </a:solidFill>
                <a:latin typeface="Open Sans"/>
                <a:ea typeface="Open Sans"/>
                <a:cs typeface="Open Sans"/>
                <a:sym typeface="Open Sans"/>
              </a:rPr>
              <a:t>Create your Amazon Developer account</a:t>
            </a:r>
            <a:r>
              <a:rPr lang="en" sz="2200">
                <a:solidFill>
                  <a:schemeClr val="dk1"/>
                </a:solidFill>
                <a:latin typeface="Open Sans"/>
                <a:ea typeface="Open Sans"/>
                <a:cs typeface="Open Sans"/>
                <a:sym typeface="Open Sans"/>
              </a:rPr>
              <a:t>. </a:t>
            </a:r>
            <a:endParaRPr b="1" sz="2200">
              <a:solidFill>
                <a:schemeClr val="dk1"/>
              </a:solidFill>
              <a:latin typeface="Open Sans"/>
              <a:ea typeface="Open Sans"/>
              <a:cs typeface="Open Sans"/>
              <a:sym typeface="Open Sans"/>
            </a:endParaRPr>
          </a:p>
        </p:txBody>
      </p:sp>
      <p:pic>
        <p:nvPicPr>
          <p:cNvPr id="343" name="Google Shape;343;p48"/>
          <p:cNvPicPr preferRelativeResize="0"/>
          <p:nvPr/>
        </p:nvPicPr>
        <p:blipFill>
          <a:blip r:embed="rId4">
            <a:alphaModFix/>
          </a:blip>
          <a:stretch>
            <a:fillRect/>
          </a:stretch>
        </p:blipFill>
        <p:spPr>
          <a:xfrm>
            <a:off x="481400" y="3111300"/>
            <a:ext cx="3841850" cy="2959339"/>
          </a:xfrm>
          <a:prstGeom prst="rect">
            <a:avLst/>
          </a:prstGeom>
          <a:noFill/>
          <a:ln cap="flat" cmpd="sng" w="19050">
            <a:solidFill>
              <a:schemeClr val="dk2"/>
            </a:solidFill>
            <a:prstDash val="solid"/>
            <a:round/>
            <a:headEnd len="sm" w="sm" type="none"/>
            <a:tailEnd len="sm" w="sm" type="none"/>
          </a:ln>
        </p:spPr>
      </p:pic>
      <p:sp>
        <p:nvSpPr>
          <p:cNvPr id="344" name="Google Shape;344;p48"/>
          <p:cNvSpPr/>
          <p:nvPr/>
        </p:nvSpPr>
        <p:spPr>
          <a:xfrm>
            <a:off x="758625" y="5536975"/>
            <a:ext cx="3327900" cy="354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49"/>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your Developer Profile</a:t>
            </a:r>
            <a:endParaRPr sz="3000"/>
          </a:p>
        </p:txBody>
      </p:sp>
      <p:sp>
        <p:nvSpPr>
          <p:cNvPr id="350" name="Google Shape;350;p49"/>
          <p:cNvSpPr txBox="1"/>
          <p:nvPr/>
        </p:nvSpPr>
        <p:spPr>
          <a:xfrm>
            <a:off x="40050" y="1608650"/>
            <a:ext cx="9063900" cy="616500"/>
          </a:xfrm>
          <a:prstGeom prst="rect">
            <a:avLst/>
          </a:prstGeom>
          <a:noFill/>
          <a:ln>
            <a:noFill/>
          </a:ln>
        </p:spPr>
        <p:txBody>
          <a:bodyPr anchorCtr="0" anchor="ctr" bIns="91425" lIns="91425" spcFirstLastPara="1" rIns="91425" wrap="square" tIns="91425">
            <a:noAutofit/>
          </a:bodyPr>
          <a:lstStyle/>
          <a:p>
            <a:pPr indent="-368300" lvl="0" marL="457200" rtl="0" algn="ctr">
              <a:lnSpc>
                <a:spcPct val="115000"/>
              </a:lnSpc>
              <a:spcBef>
                <a:spcPts val="0"/>
              </a:spcBef>
              <a:spcAft>
                <a:spcPts val="0"/>
              </a:spcAft>
              <a:buClr>
                <a:schemeClr val="dk1"/>
              </a:buClr>
              <a:buSzPts val="2200"/>
              <a:buFont typeface="Open Sans"/>
              <a:buAutoNum type="arabicPeriod" startAt="4"/>
            </a:pPr>
            <a:r>
              <a:rPr lang="en" sz="2200">
                <a:solidFill>
                  <a:schemeClr val="dk1"/>
                </a:solidFill>
                <a:latin typeface="Open Sans"/>
                <a:ea typeface="Open Sans"/>
                <a:cs typeface="Open Sans"/>
                <a:sym typeface="Open Sans"/>
              </a:rPr>
              <a:t>Fill out the registration form. </a:t>
            </a:r>
            <a:endParaRPr sz="2200">
              <a:solidFill>
                <a:schemeClr val="dk1"/>
              </a:solidFill>
              <a:latin typeface="Open Sans"/>
              <a:ea typeface="Open Sans"/>
              <a:cs typeface="Open Sans"/>
              <a:sym typeface="Open Sans"/>
            </a:endParaRPr>
          </a:p>
        </p:txBody>
      </p:sp>
      <p:pic>
        <p:nvPicPr>
          <p:cNvPr id="351" name="Google Shape;351;p49"/>
          <p:cNvPicPr preferRelativeResize="0"/>
          <p:nvPr/>
        </p:nvPicPr>
        <p:blipFill>
          <a:blip r:embed="rId3">
            <a:alphaModFix/>
          </a:blip>
          <a:stretch>
            <a:fillRect/>
          </a:stretch>
        </p:blipFill>
        <p:spPr>
          <a:xfrm>
            <a:off x="2100725" y="2369950"/>
            <a:ext cx="4942549" cy="3986901"/>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208" name="Shape 208"/>
        <p:cNvGrpSpPr/>
        <p:nvPr/>
      </p:nvGrpSpPr>
      <p:grpSpPr>
        <a:xfrm>
          <a:off x="0" y="0"/>
          <a:ext cx="0" cy="0"/>
          <a:chOff x="0" y="0"/>
          <a:chExt cx="0" cy="0"/>
        </a:xfrm>
      </p:grpSpPr>
      <p:sp>
        <p:nvSpPr>
          <p:cNvPr id="209" name="Google Shape;209;p32"/>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210" name="Google Shape;210;p32"/>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211" name="Google Shape;211;p32"/>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212" name="Google Shape;212;p32"/>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213" name="Google Shape;213;p32"/>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214" name="Google Shape;214;p32"/>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215" name="Google Shape;215;p32"/>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16" name="Google Shape;216;p32"/>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217" name="Google Shape;217;p32"/>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218" name="Google Shape;218;p32"/>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5" name="Shape 355"/>
        <p:cNvGrpSpPr/>
        <p:nvPr/>
      </p:nvGrpSpPr>
      <p:grpSpPr>
        <a:xfrm>
          <a:off x="0" y="0"/>
          <a:ext cx="0" cy="0"/>
          <a:chOff x="0" y="0"/>
          <a:chExt cx="0" cy="0"/>
        </a:xfrm>
      </p:grpSpPr>
      <p:sp>
        <p:nvSpPr>
          <p:cNvPr id="356" name="Google Shape;356;p50"/>
          <p:cNvSpPr txBox="1"/>
          <p:nvPr/>
        </p:nvSpPr>
        <p:spPr>
          <a:xfrm>
            <a:off x="1670700" y="1516375"/>
            <a:ext cx="5802600" cy="824400"/>
          </a:xfrm>
          <a:prstGeom prst="rect">
            <a:avLst/>
          </a:prstGeom>
          <a:noFill/>
          <a:ln>
            <a:noFill/>
          </a:ln>
        </p:spPr>
        <p:txBody>
          <a:bodyPr anchorCtr="0" anchor="ctr" bIns="91425" lIns="91425" spcFirstLastPara="1" rIns="91425" wrap="square" tIns="91425">
            <a:noAutofit/>
          </a:bodyPr>
          <a:lstStyle/>
          <a:p>
            <a:pPr indent="-368300" lvl="0" marL="457200" rtl="0" algn="ctr">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Agree to the Terms of Use.</a:t>
            </a:r>
            <a:endParaRPr sz="2200">
              <a:solidFill>
                <a:schemeClr val="dk1"/>
              </a:solidFill>
              <a:latin typeface="Open Sans"/>
              <a:ea typeface="Open Sans"/>
              <a:cs typeface="Open Sans"/>
              <a:sym typeface="Open Sans"/>
            </a:endParaRPr>
          </a:p>
        </p:txBody>
      </p:sp>
      <p:pic>
        <p:nvPicPr>
          <p:cNvPr id="357" name="Google Shape;357;p50"/>
          <p:cNvPicPr preferRelativeResize="0"/>
          <p:nvPr/>
        </p:nvPicPr>
        <p:blipFill>
          <a:blip r:embed="rId3">
            <a:alphaModFix/>
          </a:blip>
          <a:stretch>
            <a:fillRect/>
          </a:stretch>
        </p:blipFill>
        <p:spPr>
          <a:xfrm>
            <a:off x="2112594" y="2553750"/>
            <a:ext cx="4918812" cy="3800725"/>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58" name="Google Shape;358;p50"/>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your Developer Profile</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2" name="Shape 362"/>
        <p:cNvGrpSpPr/>
        <p:nvPr/>
      </p:nvGrpSpPr>
      <p:grpSpPr>
        <a:xfrm>
          <a:off x="0" y="0"/>
          <a:ext cx="0" cy="0"/>
          <a:chOff x="0" y="0"/>
          <a:chExt cx="0" cy="0"/>
        </a:xfrm>
      </p:grpSpPr>
      <p:sp>
        <p:nvSpPr>
          <p:cNvPr id="363" name="Google Shape;363;p51"/>
          <p:cNvSpPr txBox="1"/>
          <p:nvPr/>
        </p:nvSpPr>
        <p:spPr>
          <a:xfrm>
            <a:off x="663200" y="1933550"/>
            <a:ext cx="7922400" cy="10260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No</a:t>
            </a:r>
            <a:r>
              <a:rPr lang="en" sz="2200">
                <a:solidFill>
                  <a:schemeClr val="dk1"/>
                </a:solidFill>
                <a:latin typeface="Open Sans"/>
                <a:ea typeface="Open Sans"/>
                <a:cs typeface="Open Sans"/>
                <a:sym typeface="Open Sans"/>
              </a:rPr>
              <a:t>" for both options on this screen.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Save and Continue.</a:t>
            </a:r>
            <a:endParaRPr sz="2200">
              <a:solidFill>
                <a:schemeClr val="dk1"/>
              </a:solidFill>
              <a:latin typeface="Open Sans"/>
              <a:ea typeface="Open Sans"/>
              <a:cs typeface="Open Sans"/>
              <a:sym typeface="Open Sans"/>
            </a:endParaRPr>
          </a:p>
        </p:txBody>
      </p:sp>
      <p:pic>
        <p:nvPicPr>
          <p:cNvPr id="364" name="Google Shape;364;p51"/>
          <p:cNvPicPr preferRelativeResize="0"/>
          <p:nvPr/>
        </p:nvPicPr>
        <p:blipFill>
          <a:blip r:embed="rId3">
            <a:alphaModFix/>
          </a:blip>
          <a:stretch>
            <a:fillRect/>
          </a:stretch>
        </p:blipFill>
        <p:spPr>
          <a:xfrm>
            <a:off x="152400" y="3039175"/>
            <a:ext cx="8839201" cy="3045889"/>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365" name="Google Shape;365;p51"/>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your Developer Profile</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9" name="Shape 369"/>
        <p:cNvGrpSpPr/>
        <p:nvPr/>
      </p:nvGrpSpPr>
      <p:grpSpPr>
        <a:xfrm>
          <a:off x="0" y="0"/>
          <a:ext cx="0" cy="0"/>
          <a:chOff x="0" y="0"/>
          <a:chExt cx="0" cy="0"/>
        </a:xfrm>
      </p:grpSpPr>
      <p:sp>
        <p:nvSpPr>
          <p:cNvPr id="370" name="Google Shape;370;p5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52"/>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that you have an Amazon Developer account, we can test the skill we're going to build! </a:t>
            </a:r>
            <a:endParaRPr b="1" sz="2800">
              <a:solidFill>
                <a:schemeClr val="lt1"/>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5" name="Shape 375"/>
        <p:cNvGrpSpPr/>
        <p:nvPr/>
      </p:nvGrpSpPr>
      <p:grpSpPr>
        <a:xfrm>
          <a:off x="0" y="0"/>
          <a:ext cx="0" cy="0"/>
          <a:chOff x="0" y="0"/>
          <a:chExt cx="0" cy="0"/>
        </a:xfrm>
      </p:grpSpPr>
      <p:sp>
        <p:nvSpPr>
          <p:cNvPr id="376" name="Google Shape;376;p53"/>
          <p:cNvSpPr txBox="1"/>
          <p:nvPr/>
        </p:nvSpPr>
        <p:spPr>
          <a:xfrm>
            <a:off x="610800" y="1704950"/>
            <a:ext cx="7922400" cy="142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In another tab in your browser, navigate to </a:t>
            </a:r>
            <a:r>
              <a:rPr b="1" lang="en" sz="2200">
                <a:solidFill>
                  <a:schemeClr val="dk1"/>
                </a:solidFill>
                <a:latin typeface="Open Sans"/>
                <a:ea typeface="Open Sans"/>
                <a:cs typeface="Open Sans"/>
                <a:sym typeface="Open Sans"/>
              </a:rPr>
              <a:t>Echosim.io</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Login with Amazon</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Enter your information and sign in. </a:t>
            </a:r>
            <a:endParaRPr sz="2200">
              <a:solidFill>
                <a:schemeClr val="dk1"/>
              </a:solidFill>
              <a:latin typeface="Open Sans"/>
              <a:ea typeface="Open Sans"/>
              <a:cs typeface="Open Sans"/>
              <a:sym typeface="Open Sans"/>
            </a:endParaRPr>
          </a:p>
        </p:txBody>
      </p:sp>
      <p:sp>
        <p:nvSpPr>
          <p:cNvPr id="377" name="Google Shape;377;p53"/>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Demo: Cake Walk Skill</a:t>
            </a:r>
            <a:endParaRPr sz="3000"/>
          </a:p>
        </p:txBody>
      </p:sp>
      <p:pic>
        <p:nvPicPr>
          <p:cNvPr id="378" name="Google Shape;378;p53"/>
          <p:cNvPicPr preferRelativeResize="0"/>
          <p:nvPr/>
        </p:nvPicPr>
        <p:blipFill>
          <a:blip r:embed="rId3">
            <a:alphaModFix/>
          </a:blip>
          <a:stretch>
            <a:fillRect/>
          </a:stretch>
        </p:blipFill>
        <p:spPr>
          <a:xfrm>
            <a:off x="610788" y="3208700"/>
            <a:ext cx="3989831" cy="3200399"/>
          </a:xfrm>
          <a:prstGeom prst="rect">
            <a:avLst/>
          </a:prstGeom>
          <a:noFill/>
          <a:ln cap="flat" cmpd="sng" w="19050">
            <a:solidFill>
              <a:schemeClr val="dk2"/>
            </a:solidFill>
            <a:prstDash val="solid"/>
            <a:round/>
            <a:headEnd len="sm" w="sm" type="none"/>
            <a:tailEnd len="sm" w="sm" type="none"/>
          </a:ln>
        </p:spPr>
      </p:pic>
      <p:pic>
        <p:nvPicPr>
          <p:cNvPr id="379" name="Google Shape;379;p53"/>
          <p:cNvPicPr preferRelativeResize="0"/>
          <p:nvPr/>
        </p:nvPicPr>
        <p:blipFill>
          <a:blip r:embed="rId4">
            <a:alphaModFix/>
          </a:blip>
          <a:stretch>
            <a:fillRect/>
          </a:stretch>
        </p:blipFill>
        <p:spPr>
          <a:xfrm>
            <a:off x="5554695" y="3208700"/>
            <a:ext cx="2978506" cy="32004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3" name="Shape 383"/>
        <p:cNvGrpSpPr/>
        <p:nvPr/>
      </p:nvGrpSpPr>
      <p:grpSpPr>
        <a:xfrm>
          <a:off x="0" y="0"/>
          <a:ext cx="0" cy="0"/>
          <a:chOff x="0" y="0"/>
          <a:chExt cx="0" cy="0"/>
        </a:xfrm>
      </p:grpSpPr>
      <p:sp>
        <p:nvSpPr>
          <p:cNvPr id="384" name="Google Shape;384;p54"/>
          <p:cNvSpPr txBox="1"/>
          <p:nvPr/>
        </p:nvSpPr>
        <p:spPr>
          <a:xfrm>
            <a:off x="385050" y="1751325"/>
            <a:ext cx="8373900" cy="10260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4"/>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Allow</a:t>
            </a:r>
            <a:r>
              <a:rPr lang="en" sz="2200">
                <a:solidFill>
                  <a:schemeClr val="dk1"/>
                </a:solidFill>
                <a:latin typeface="Open Sans"/>
                <a:ea typeface="Open Sans"/>
                <a:cs typeface="Open Sans"/>
                <a:sym typeface="Open Sans"/>
              </a:rPr>
              <a:t> to connect your account.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4"/>
            </a:pPr>
            <a:r>
              <a:rPr lang="en" sz="2200">
                <a:solidFill>
                  <a:schemeClr val="dk1"/>
                </a:solidFill>
                <a:latin typeface="Open Sans"/>
                <a:ea typeface="Open Sans"/>
                <a:cs typeface="Open Sans"/>
                <a:sym typeface="Open Sans"/>
              </a:rPr>
              <a:t>If prompted, allow the browser to use your microphone.</a:t>
            </a:r>
            <a:endParaRPr sz="2200">
              <a:solidFill>
                <a:schemeClr val="dk1"/>
              </a:solidFill>
              <a:latin typeface="Open Sans"/>
              <a:ea typeface="Open Sans"/>
              <a:cs typeface="Open Sans"/>
              <a:sym typeface="Open Sans"/>
            </a:endParaRPr>
          </a:p>
        </p:txBody>
      </p:sp>
      <p:sp>
        <p:nvSpPr>
          <p:cNvPr id="385" name="Google Shape;385;p54"/>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Demo: Cake Walk Skill</a:t>
            </a:r>
            <a:endParaRPr sz="3000"/>
          </a:p>
        </p:txBody>
      </p:sp>
      <p:grpSp>
        <p:nvGrpSpPr>
          <p:cNvPr id="386" name="Google Shape;386;p54"/>
          <p:cNvGrpSpPr/>
          <p:nvPr/>
        </p:nvGrpSpPr>
        <p:grpSpPr>
          <a:xfrm>
            <a:off x="385038" y="3036800"/>
            <a:ext cx="3718751" cy="3230499"/>
            <a:chOff x="385038" y="3189200"/>
            <a:chExt cx="3718751" cy="3230499"/>
          </a:xfrm>
        </p:grpSpPr>
        <p:pic>
          <p:nvPicPr>
            <p:cNvPr id="387" name="Google Shape;387;p54"/>
            <p:cNvPicPr preferRelativeResize="0"/>
            <p:nvPr/>
          </p:nvPicPr>
          <p:blipFill rotWithShape="1">
            <a:blip r:embed="rId3">
              <a:alphaModFix/>
            </a:blip>
            <a:srcRect b="0" l="11871" r="14027" t="0"/>
            <a:stretch/>
          </p:blipFill>
          <p:spPr>
            <a:xfrm>
              <a:off x="385038" y="3189200"/>
              <a:ext cx="3718751" cy="3230499"/>
            </a:xfrm>
            <a:prstGeom prst="rect">
              <a:avLst/>
            </a:prstGeom>
            <a:noFill/>
            <a:ln cap="flat" cmpd="sng" w="19050">
              <a:solidFill>
                <a:schemeClr val="dk2"/>
              </a:solidFill>
              <a:prstDash val="solid"/>
              <a:round/>
              <a:headEnd len="sm" w="sm" type="none"/>
              <a:tailEnd len="sm" w="sm" type="none"/>
            </a:ln>
          </p:spPr>
        </p:pic>
        <p:sp>
          <p:nvSpPr>
            <p:cNvPr id="388" name="Google Shape;388;p54"/>
            <p:cNvSpPr/>
            <p:nvPr/>
          </p:nvSpPr>
          <p:spPr>
            <a:xfrm>
              <a:off x="2269900" y="5872775"/>
              <a:ext cx="1651800" cy="260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89" name="Google Shape;389;p54"/>
          <p:cNvGrpSpPr/>
          <p:nvPr/>
        </p:nvGrpSpPr>
        <p:grpSpPr>
          <a:xfrm>
            <a:off x="4325963" y="3036800"/>
            <a:ext cx="4433001" cy="2819276"/>
            <a:chOff x="4325963" y="3189200"/>
            <a:chExt cx="4433001" cy="2819276"/>
          </a:xfrm>
        </p:grpSpPr>
        <p:pic>
          <p:nvPicPr>
            <p:cNvPr id="390" name="Google Shape;390;p54"/>
            <p:cNvPicPr preferRelativeResize="0"/>
            <p:nvPr/>
          </p:nvPicPr>
          <p:blipFill rotWithShape="1">
            <a:blip r:embed="rId4">
              <a:alphaModFix/>
            </a:blip>
            <a:srcRect b="0" l="6483" r="5185" t="0"/>
            <a:stretch/>
          </p:blipFill>
          <p:spPr>
            <a:xfrm>
              <a:off x="4325963" y="3189200"/>
              <a:ext cx="4433001" cy="2819276"/>
            </a:xfrm>
            <a:prstGeom prst="rect">
              <a:avLst/>
            </a:prstGeom>
            <a:noFill/>
            <a:ln cap="flat" cmpd="sng" w="19050">
              <a:solidFill>
                <a:schemeClr val="dk2"/>
              </a:solidFill>
              <a:prstDash val="solid"/>
              <a:round/>
              <a:headEnd len="sm" w="sm" type="none"/>
              <a:tailEnd len="sm" w="sm" type="none"/>
            </a:ln>
          </p:spPr>
        </p:pic>
        <p:sp>
          <p:nvSpPr>
            <p:cNvPr id="391" name="Google Shape;391;p54"/>
            <p:cNvSpPr/>
            <p:nvPr/>
          </p:nvSpPr>
          <p:spPr>
            <a:xfrm>
              <a:off x="6326750" y="3940925"/>
              <a:ext cx="492600" cy="27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5" name="Shape 395"/>
        <p:cNvGrpSpPr/>
        <p:nvPr/>
      </p:nvGrpSpPr>
      <p:grpSpPr>
        <a:xfrm>
          <a:off x="0" y="0"/>
          <a:ext cx="0" cy="0"/>
          <a:chOff x="0" y="0"/>
          <a:chExt cx="0" cy="0"/>
        </a:xfrm>
      </p:grpSpPr>
      <p:sp>
        <p:nvSpPr>
          <p:cNvPr id="396" name="Google Shape;396;p55"/>
          <p:cNvSpPr txBox="1"/>
          <p:nvPr/>
        </p:nvSpPr>
        <p:spPr>
          <a:xfrm>
            <a:off x="505538" y="2730950"/>
            <a:ext cx="3480600" cy="2405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“Alexa, open Cake Walk.”</a:t>
            </a:r>
            <a:br>
              <a:rPr lang="en" sz="2200">
                <a:solidFill>
                  <a:schemeClr val="dk1"/>
                </a:solidFill>
                <a:latin typeface="Open Sans"/>
                <a:ea typeface="Open Sans"/>
                <a:cs typeface="Open Sans"/>
                <a:sym typeface="Open Sans"/>
              </a:rPr>
            </a:b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“Alexa, ask Cake Walk </a:t>
            </a:r>
            <a:endParaRPr sz="2200">
              <a:solidFill>
                <a:schemeClr val="dk1"/>
              </a:solidFill>
              <a:latin typeface="Open Sans"/>
              <a:ea typeface="Open Sans"/>
              <a:cs typeface="Open Sans"/>
              <a:sym typeface="Open Sans"/>
            </a:endParaRPr>
          </a:p>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for my birthday.”</a:t>
            </a:r>
            <a:endParaRPr sz="2200"/>
          </a:p>
        </p:txBody>
      </p:sp>
      <p:sp>
        <p:nvSpPr>
          <p:cNvPr id="397" name="Google Shape;397;p55"/>
          <p:cNvSpPr txBox="1"/>
          <p:nvPr/>
        </p:nvSpPr>
        <p:spPr>
          <a:xfrm>
            <a:off x="610800" y="1704950"/>
            <a:ext cx="7922400" cy="10260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100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Select the microphone button. Then, say the following: </a:t>
            </a:r>
            <a:endParaRPr sz="2200">
              <a:solidFill>
                <a:schemeClr val="dk1"/>
              </a:solidFill>
              <a:latin typeface="Open Sans"/>
              <a:ea typeface="Open Sans"/>
              <a:cs typeface="Open Sans"/>
              <a:sym typeface="Open Sans"/>
            </a:endParaRPr>
          </a:p>
        </p:txBody>
      </p:sp>
      <p:sp>
        <p:nvSpPr>
          <p:cNvPr id="398" name="Google Shape;398;p55"/>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Demo: Cake Walk Skill</a:t>
            </a:r>
            <a:endParaRPr sz="3000"/>
          </a:p>
        </p:txBody>
      </p:sp>
      <p:pic>
        <p:nvPicPr>
          <p:cNvPr id="399" name="Google Shape;399;p55"/>
          <p:cNvPicPr preferRelativeResize="0"/>
          <p:nvPr/>
        </p:nvPicPr>
        <p:blipFill rotWithShape="1">
          <a:blip r:embed="rId3">
            <a:alphaModFix/>
          </a:blip>
          <a:srcRect b="0" l="10341" r="10594" t="20923"/>
          <a:stretch/>
        </p:blipFill>
        <p:spPr>
          <a:xfrm>
            <a:off x="4372488" y="2730950"/>
            <a:ext cx="4265976" cy="307037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3" name="Shape 403"/>
        <p:cNvGrpSpPr/>
        <p:nvPr/>
      </p:nvGrpSpPr>
      <p:grpSpPr>
        <a:xfrm>
          <a:off x="0" y="0"/>
          <a:ext cx="0" cy="0"/>
          <a:chOff x="0" y="0"/>
          <a:chExt cx="0" cy="0"/>
        </a:xfrm>
      </p:grpSpPr>
      <p:sp>
        <p:nvSpPr>
          <p:cNvPr id="404" name="Google Shape;404;p5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56"/>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Awesome! Now that you know what you're going to build, let's return to the Alexa Developer Portal. </a:t>
            </a:r>
            <a:endParaRPr b="1" sz="2800">
              <a:solidFill>
                <a:schemeClr val="lt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9" name="Shape 409"/>
        <p:cNvGrpSpPr/>
        <p:nvPr/>
      </p:nvGrpSpPr>
      <p:grpSpPr>
        <a:xfrm>
          <a:off x="0" y="0"/>
          <a:ext cx="0" cy="0"/>
          <a:chOff x="0" y="0"/>
          <a:chExt cx="0" cy="0"/>
        </a:xfrm>
      </p:grpSpPr>
      <p:sp>
        <p:nvSpPr>
          <p:cNvPr id="410" name="Google Shape;410;p57"/>
          <p:cNvSpPr txBox="1"/>
          <p:nvPr>
            <p:ph type="title"/>
          </p:nvPr>
        </p:nvSpPr>
        <p:spPr>
          <a:xfrm>
            <a:off x="391800" y="550625"/>
            <a:ext cx="83604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Steps to Build Your Skill:</a:t>
            </a:r>
            <a:endParaRPr sz="3000"/>
          </a:p>
        </p:txBody>
      </p:sp>
      <p:sp>
        <p:nvSpPr>
          <p:cNvPr id="411" name="Google Shape;411;p57"/>
          <p:cNvSpPr txBox="1"/>
          <p:nvPr>
            <p:ph idx="1" type="body"/>
          </p:nvPr>
        </p:nvSpPr>
        <p:spPr>
          <a:xfrm>
            <a:off x="660300" y="1695725"/>
            <a:ext cx="7823400" cy="399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t>To build your first skill, we’ll complete the following steps:</a:t>
            </a:r>
            <a:endParaRPr sz="2200"/>
          </a:p>
          <a:p>
            <a:pPr indent="0" lvl="0" marL="0" rtl="0" algn="l">
              <a:lnSpc>
                <a:spcPct val="150000"/>
              </a:lnSpc>
              <a:spcBef>
                <a:spcPts val="0"/>
              </a:spcBef>
              <a:spcAft>
                <a:spcPts val="0"/>
              </a:spcAft>
              <a:buNone/>
            </a:pPr>
            <a:r>
              <a:t/>
            </a:r>
            <a:endParaRPr sz="2200"/>
          </a:p>
          <a:p>
            <a:pPr indent="-368300" lvl="0" marL="914400" rtl="0" algn="l">
              <a:lnSpc>
                <a:spcPct val="150000"/>
              </a:lnSpc>
              <a:spcBef>
                <a:spcPts val="0"/>
              </a:spcBef>
              <a:spcAft>
                <a:spcPts val="0"/>
              </a:spcAft>
              <a:buSzPts val="2200"/>
              <a:buAutoNum type="arabicPeriod"/>
            </a:pPr>
            <a:r>
              <a:rPr lang="en" sz="2200">
                <a:solidFill>
                  <a:schemeClr val="dk1"/>
                </a:solidFill>
              </a:rPr>
              <a:t>Create an Alexa Skill in the Developer Portal</a:t>
            </a:r>
            <a:endParaRPr sz="2200"/>
          </a:p>
          <a:p>
            <a:pPr indent="-368300" lvl="0" marL="914400" rtl="0" algn="l">
              <a:lnSpc>
                <a:spcPct val="150000"/>
              </a:lnSpc>
              <a:spcBef>
                <a:spcPts val="0"/>
              </a:spcBef>
              <a:spcAft>
                <a:spcPts val="0"/>
              </a:spcAft>
              <a:buSzPts val="2200"/>
              <a:buAutoNum type="arabicPeriod"/>
            </a:pPr>
            <a:r>
              <a:rPr lang="en" sz="2200"/>
              <a:t>Write the Backend Code for Your Skill</a:t>
            </a:r>
            <a:endParaRPr sz="2200"/>
          </a:p>
          <a:p>
            <a:pPr indent="-368300" lvl="0" marL="914400" rtl="0" algn="l">
              <a:lnSpc>
                <a:spcPct val="150000"/>
              </a:lnSpc>
              <a:spcBef>
                <a:spcPts val="0"/>
              </a:spcBef>
              <a:spcAft>
                <a:spcPts val="0"/>
              </a:spcAft>
              <a:buSzPts val="2200"/>
              <a:buAutoNum type="arabicPeriod"/>
            </a:pPr>
            <a:r>
              <a:rPr lang="en" sz="2200"/>
              <a:t>Test your Skill</a:t>
            </a:r>
            <a:endParaRPr sz="2200"/>
          </a:p>
          <a:p>
            <a:pPr indent="-368300" lvl="0" marL="914400" rtl="0" algn="l">
              <a:lnSpc>
                <a:spcPct val="150000"/>
              </a:lnSpc>
              <a:spcBef>
                <a:spcPts val="0"/>
              </a:spcBef>
              <a:spcAft>
                <a:spcPts val="0"/>
              </a:spcAft>
              <a:buSzPts val="2200"/>
              <a:buAutoNum type="arabicPeriod"/>
            </a:pPr>
            <a:r>
              <a:rPr lang="en" sz="2200"/>
              <a:t>Publish Your Skill</a:t>
            </a:r>
            <a:endParaRPr sz="2200"/>
          </a:p>
          <a:p>
            <a:pPr indent="0" lvl="0" marL="0" rtl="0" algn="l">
              <a:lnSpc>
                <a:spcPct val="150000"/>
              </a:lnSpc>
              <a:spcBef>
                <a:spcPts val="0"/>
              </a:spcBef>
              <a:spcAft>
                <a:spcPts val="0"/>
              </a:spcAft>
              <a:buNone/>
            </a:pPr>
            <a:r>
              <a:t/>
            </a:r>
            <a:endParaRPr sz="2200"/>
          </a:p>
        </p:txBody>
      </p:sp>
      <p:pic>
        <p:nvPicPr>
          <p:cNvPr id="412" name="Google Shape;412;p57"/>
          <p:cNvPicPr preferRelativeResize="0"/>
          <p:nvPr/>
        </p:nvPicPr>
        <p:blipFill>
          <a:blip r:embed="rId3">
            <a:alphaModFix/>
          </a:blip>
          <a:stretch>
            <a:fillRect/>
          </a:stretch>
        </p:blipFill>
        <p:spPr>
          <a:xfrm>
            <a:off x="4859900" y="4131700"/>
            <a:ext cx="2063276" cy="206327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58"/>
          <p:cNvSpPr txBox="1"/>
          <p:nvPr/>
        </p:nvSpPr>
        <p:spPr>
          <a:xfrm>
            <a:off x="1218750" y="1639375"/>
            <a:ext cx="6706500" cy="7836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Navigate to Alexa Skills Kit.</a:t>
            </a:r>
            <a:endParaRPr sz="2200">
              <a:solidFill>
                <a:schemeClr val="dk1"/>
              </a:solidFill>
              <a:latin typeface="Open Sans"/>
              <a:ea typeface="Open Sans"/>
              <a:cs typeface="Open Sans"/>
              <a:sym typeface="Open Sans"/>
            </a:endParaRPr>
          </a:p>
        </p:txBody>
      </p:sp>
      <p:sp>
        <p:nvSpPr>
          <p:cNvPr id="418" name="Google Shape;418;p58"/>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a New Alexa Skill</a:t>
            </a:r>
            <a:endParaRPr sz="3000"/>
          </a:p>
        </p:txBody>
      </p:sp>
      <p:grpSp>
        <p:nvGrpSpPr>
          <p:cNvPr id="419" name="Google Shape;419;p58"/>
          <p:cNvGrpSpPr/>
          <p:nvPr/>
        </p:nvGrpSpPr>
        <p:grpSpPr>
          <a:xfrm>
            <a:off x="1218688" y="2475051"/>
            <a:ext cx="6706625" cy="4059274"/>
            <a:chOff x="1218688" y="2485176"/>
            <a:chExt cx="6706625" cy="4059274"/>
          </a:xfrm>
        </p:grpSpPr>
        <p:pic>
          <p:nvPicPr>
            <p:cNvPr id="420" name="Google Shape;420;p58"/>
            <p:cNvPicPr preferRelativeResize="0"/>
            <p:nvPr/>
          </p:nvPicPr>
          <p:blipFill rotWithShape="1">
            <a:blip r:embed="rId3">
              <a:alphaModFix/>
            </a:blip>
            <a:srcRect b="22227" l="0" r="0" t="0"/>
            <a:stretch/>
          </p:blipFill>
          <p:spPr>
            <a:xfrm>
              <a:off x="1218688" y="2485176"/>
              <a:ext cx="6706625" cy="4059274"/>
            </a:xfrm>
            <a:prstGeom prst="rect">
              <a:avLst/>
            </a:prstGeom>
            <a:noFill/>
            <a:ln cap="flat" cmpd="sng" w="19050">
              <a:solidFill>
                <a:schemeClr val="dk2"/>
              </a:solidFill>
              <a:prstDash val="solid"/>
              <a:round/>
              <a:headEnd len="sm" w="sm" type="none"/>
              <a:tailEnd len="sm" w="sm" type="none"/>
            </a:ln>
          </p:spPr>
        </p:pic>
        <p:sp>
          <p:nvSpPr>
            <p:cNvPr id="421" name="Google Shape;421;p58"/>
            <p:cNvSpPr/>
            <p:nvPr/>
          </p:nvSpPr>
          <p:spPr>
            <a:xfrm>
              <a:off x="3479575" y="3277275"/>
              <a:ext cx="1254300" cy="263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5" name="Shape 425"/>
        <p:cNvGrpSpPr/>
        <p:nvPr/>
      </p:nvGrpSpPr>
      <p:grpSpPr>
        <a:xfrm>
          <a:off x="0" y="0"/>
          <a:ext cx="0" cy="0"/>
          <a:chOff x="0" y="0"/>
          <a:chExt cx="0" cy="0"/>
        </a:xfrm>
      </p:grpSpPr>
      <p:sp>
        <p:nvSpPr>
          <p:cNvPr id="426" name="Google Shape;426;p59"/>
          <p:cNvSpPr txBox="1"/>
          <p:nvPr/>
        </p:nvSpPr>
        <p:spPr>
          <a:xfrm>
            <a:off x="1200525" y="1788225"/>
            <a:ext cx="6861600" cy="5319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Create Skill</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p:txBody>
      </p:sp>
      <p:sp>
        <p:nvSpPr>
          <p:cNvPr id="427" name="Google Shape;427;p59"/>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a New Alexa Skill</a:t>
            </a:r>
            <a:endParaRPr sz="3000"/>
          </a:p>
        </p:txBody>
      </p:sp>
      <p:grpSp>
        <p:nvGrpSpPr>
          <p:cNvPr id="428" name="Google Shape;428;p59"/>
          <p:cNvGrpSpPr/>
          <p:nvPr/>
        </p:nvGrpSpPr>
        <p:grpSpPr>
          <a:xfrm>
            <a:off x="1200525" y="2473150"/>
            <a:ext cx="6861498" cy="3882524"/>
            <a:chOff x="1200525" y="2701750"/>
            <a:chExt cx="6861498" cy="3882524"/>
          </a:xfrm>
        </p:grpSpPr>
        <p:pic>
          <p:nvPicPr>
            <p:cNvPr id="429" name="Google Shape;429;p59"/>
            <p:cNvPicPr preferRelativeResize="0"/>
            <p:nvPr/>
          </p:nvPicPr>
          <p:blipFill rotWithShape="1">
            <a:blip r:embed="rId3">
              <a:alphaModFix/>
            </a:blip>
            <a:srcRect b="0" l="0" r="0" t="9461"/>
            <a:stretch/>
          </p:blipFill>
          <p:spPr>
            <a:xfrm>
              <a:off x="1200525" y="2701750"/>
              <a:ext cx="6861498" cy="3882524"/>
            </a:xfrm>
            <a:prstGeom prst="rect">
              <a:avLst/>
            </a:prstGeom>
            <a:noFill/>
            <a:ln cap="flat" cmpd="sng" w="19050">
              <a:solidFill>
                <a:srgbClr val="000000"/>
              </a:solidFill>
              <a:prstDash val="solid"/>
              <a:round/>
              <a:headEnd len="sm" w="sm" type="none"/>
              <a:tailEnd len="sm" w="sm" type="none"/>
            </a:ln>
            <a:effectLst>
              <a:outerShdw blurRad="57150" rotWithShape="0" algn="bl" dir="5400000" dist="19050">
                <a:srgbClr val="000000">
                  <a:alpha val="50000"/>
                </a:srgbClr>
              </a:outerShdw>
            </a:effectLst>
          </p:spPr>
        </p:pic>
        <p:sp>
          <p:nvSpPr>
            <p:cNvPr id="430" name="Google Shape;430;p59"/>
            <p:cNvSpPr/>
            <p:nvPr/>
          </p:nvSpPr>
          <p:spPr>
            <a:xfrm>
              <a:off x="4288675" y="5940375"/>
              <a:ext cx="695400" cy="289800"/>
            </a:xfrm>
            <a:prstGeom prst="rect">
              <a:avLst/>
            </a:prstGeom>
            <a:noFill/>
            <a:ln cap="flat" cmpd="sng" w="19050">
              <a:solidFill>
                <a:srgbClr val="FF0000"/>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3"/>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224" name="Google Shape;224;p33"/>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225" name="Google Shape;225;p33"/>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226" name="Google Shape;226;p33"/>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227" name="Google Shape;227;p33"/>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228" name="Google Shape;228;p33"/>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4" name="Shape 434"/>
        <p:cNvGrpSpPr/>
        <p:nvPr/>
      </p:nvGrpSpPr>
      <p:grpSpPr>
        <a:xfrm>
          <a:off x="0" y="0"/>
          <a:ext cx="0" cy="0"/>
          <a:chOff x="0" y="0"/>
          <a:chExt cx="0" cy="0"/>
        </a:xfrm>
      </p:grpSpPr>
      <p:sp>
        <p:nvSpPr>
          <p:cNvPr id="435" name="Google Shape;435;p60"/>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a New Alexa Skill</a:t>
            </a:r>
            <a:endParaRPr sz="3000"/>
          </a:p>
        </p:txBody>
      </p:sp>
      <p:pic>
        <p:nvPicPr>
          <p:cNvPr id="436" name="Google Shape;436;p60"/>
          <p:cNvPicPr preferRelativeResize="0"/>
          <p:nvPr/>
        </p:nvPicPr>
        <p:blipFill>
          <a:blip r:embed="rId3">
            <a:alphaModFix/>
          </a:blip>
          <a:stretch>
            <a:fillRect/>
          </a:stretch>
        </p:blipFill>
        <p:spPr>
          <a:xfrm>
            <a:off x="2019738" y="2885638"/>
            <a:ext cx="5591175" cy="2886075"/>
          </a:xfrm>
          <a:prstGeom prst="rect">
            <a:avLst/>
          </a:prstGeom>
          <a:noFill/>
          <a:ln cap="flat" cmpd="sng" w="19050">
            <a:solidFill>
              <a:schemeClr val="dk2"/>
            </a:solidFill>
            <a:prstDash val="solid"/>
            <a:round/>
            <a:headEnd len="sm" w="sm" type="none"/>
            <a:tailEnd len="sm" w="sm" type="none"/>
          </a:ln>
        </p:spPr>
      </p:pic>
      <p:sp>
        <p:nvSpPr>
          <p:cNvPr id="437" name="Google Shape;437;p60"/>
          <p:cNvSpPr txBox="1"/>
          <p:nvPr/>
        </p:nvSpPr>
        <p:spPr>
          <a:xfrm>
            <a:off x="870000" y="1788225"/>
            <a:ext cx="7404000" cy="5319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Name your skill Cake Walk (or whatever you wish). </a:t>
            </a:r>
            <a:endParaRPr sz="22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1" name="Shape 441"/>
        <p:cNvGrpSpPr/>
        <p:nvPr/>
      </p:nvGrpSpPr>
      <p:grpSpPr>
        <a:xfrm>
          <a:off x="0" y="0"/>
          <a:ext cx="0" cy="0"/>
          <a:chOff x="0" y="0"/>
          <a:chExt cx="0" cy="0"/>
        </a:xfrm>
      </p:grpSpPr>
      <p:sp>
        <p:nvSpPr>
          <p:cNvPr id="442" name="Google Shape;442;p61"/>
          <p:cNvSpPr txBox="1"/>
          <p:nvPr/>
        </p:nvSpPr>
        <p:spPr>
          <a:xfrm>
            <a:off x="1152750" y="1702100"/>
            <a:ext cx="6838500" cy="740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4"/>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Custom</a:t>
            </a:r>
            <a:r>
              <a:rPr lang="en" sz="2200">
                <a:solidFill>
                  <a:schemeClr val="dk1"/>
                </a:solidFill>
                <a:latin typeface="Open Sans"/>
                <a:ea typeface="Open Sans"/>
                <a:cs typeface="Open Sans"/>
                <a:sym typeface="Open Sans"/>
              </a:rPr>
              <a:t> for Skill Model Type.</a:t>
            </a:r>
            <a:endParaRPr sz="2200">
              <a:solidFill>
                <a:schemeClr val="dk1"/>
              </a:solidFill>
              <a:latin typeface="Open Sans"/>
              <a:ea typeface="Open Sans"/>
              <a:cs typeface="Open Sans"/>
              <a:sym typeface="Open Sans"/>
            </a:endParaRPr>
          </a:p>
        </p:txBody>
      </p:sp>
      <p:sp>
        <p:nvSpPr>
          <p:cNvPr id="443" name="Google Shape;443;p61"/>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Create a New Alexa Skill</a:t>
            </a:r>
            <a:endParaRPr sz="3000"/>
          </a:p>
        </p:txBody>
      </p:sp>
      <p:pic>
        <p:nvPicPr>
          <p:cNvPr id="444" name="Google Shape;444;p61"/>
          <p:cNvPicPr preferRelativeResize="0"/>
          <p:nvPr/>
        </p:nvPicPr>
        <p:blipFill>
          <a:blip r:embed="rId3">
            <a:alphaModFix/>
          </a:blip>
          <a:stretch>
            <a:fillRect/>
          </a:stretch>
        </p:blipFill>
        <p:spPr>
          <a:xfrm>
            <a:off x="261938" y="2651725"/>
            <a:ext cx="8620125" cy="3333750"/>
          </a:xfrm>
          <a:prstGeom prst="rect">
            <a:avLst/>
          </a:prstGeom>
          <a:noFill/>
          <a:ln cap="flat" cmpd="sng" w="19050">
            <a:solidFill>
              <a:schemeClr val="dk2"/>
            </a:solidFill>
            <a:prstDash val="solid"/>
            <a:round/>
            <a:headEnd len="sm" w="sm" type="none"/>
            <a:tailEnd len="sm" w="sm" type="none"/>
          </a:ln>
        </p:spPr>
      </p:pic>
      <p:sp>
        <p:nvSpPr>
          <p:cNvPr id="445" name="Google Shape;445;p61"/>
          <p:cNvSpPr/>
          <p:nvPr/>
        </p:nvSpPr>
        <p:spPr>
          <a:xfrm>
            <a:off x="545850" y="3751225"/>
            <a:ext cx="2749200" cy="2183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9" name="Shape 449"/>
        <p:cNvGrpSpPr/>
        <p:nvPr/>
      </p:nvGrpSpPr>
      <p:grpSpPr>
        <a:xfrm>
          <a:off x="0" y="0"/>
          <a:ext cx="0" cy="0"/>
          <a:chOff x="0" y="0"/>
          <a:chExt cx="0" cy="0"/>
        </a:xfrm>
      </p:grpSpPr>
      <p:sp>
        <p:nvSpPr>
          <p:cNvPr id="450" name="Google Shape;450;p62"/>
          <p:cNvSpPr txBox="1"/>
          <p:nvPr/>
        </p:nvSpPr>
        <p:spPr>
          <a:xfrm>
            <a:off x="946350" y="1778300"/>
            <a:ext cx="7251300" cy="740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Select </a:t>
            </a:r>
            <a:r>
              <a:rPr b="1" lang="en" sz="2200">
                <a:solidFill>
                  <a:srgbClr val="5EA5E5"/>
                </a:solidFill>
                <a:latin typeface="Open Sans"/>
                <a:ea typeface="Open Sans"/>
                <a:cs typeface="Open Sans"/>
                <a:sym typeface="Open Sans"/>
              </a:rPr>
              <a:t>Alexa-Hosted</a:t>
            </a:r>
            <a:r>
              <a:rPr lang="en" sz="2200">
                <a:solidFill>
                  <a:schemeClr val="dk1"/>
                </a:solidFill>
                <a:latin typeface="Open Sans"/>
                <a:ea typeface="Open Sans"/>
                <a:cs typeface="Open Sans"/>
                <a:sym typeface="Open Sans"/>
              </a:rPr>
              <a:t> for Skill Backend Resource.</a:t>
            </a:r>
            <a:endParaRPr sz="2200">
              <a:solidFill>
                <a:schemeClr val="dk1"/>
              </a:solidFill>
              <a:latin typeface="Open Sans"/>
              <a:ea typeface="Open Sans"/>
              <a:cs typeface="Open Sans"/>
              <a:sym typeface="Open Sans"/>
            </a:endParaRPr>
          </a:p>
        </p:txBody>
      </p:sp>
      <p:sp>
        <p:nvSpPr>
          <p:cNvPr id="451" name="Google Shape;451;p62"/>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Create a New Alexa Skill</a:t>
            </a:r>
            <a:endParaRPr sz="3000"/>
          </a:p>
        </p:txBody>
      </p:sp>
      <p:pic>
        <p:nvPicPr>
          <p:cNvPr id="452" name="Google Shape;452;p62"/>
          <p:cNvPicPr preferRelativeResize="0"/>
          <p:nvPr/>
        </p:nvPicPr>
        <p:blipFill rotWithShape="1">
          <a:blip r:embed="rId3">
            <a:alphaModFix/>
          </a:blip>
          <a:srcRect b="0" l="0" r="7978" t="0"/>
          <a:stretch/>
        </p:blipFill>
        <p:spPr>
          <a:xfrm>
            <a:off x="518063" y="2688800"/>
            <a:ext cx="8107875" cy="331470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63"/>
          <p:cNvSpPr txBox="1"/>
          <p:nvPr/>
        </p:nvSpPr>
        <p:spPr>
          <a:xfrm>
            <a:off x="552450" y="2007275"/>
            <a:ext cx="8039100" cy="740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Scroll back to the top. Select </a:t>
            </a:r>
            <a:r>
              <a:rPr b="1" lang="en" sz="2200">
                <a:solidFill>
                  <a:srgbClr val="5EA5E5"/>
                </a:solidFill>
                <a:latin typeface="Open Sans"/>
                <a:ea typeface="Open Sans"/>
                <a:cs typeface="Open Sans"/>
                <a:sym typeface="Open Sans"/>
              </a:rPr>
              <a:t>Create skill</a:t>
            </a:r>
            <a:r>
              <a:rPr lang="en" sz="2200">
                <a:solidFill>
                  <a:schemeClr val="dk1"/>
                </a:solidFill>
                <a:latin typeface="Open Sans"/>
                <a:ea typeface="Open Sans"/>
                <a:cs typeface="Open Sans"/>
                <a:sym typeface="Open Sans"/>
              </a:rPr>
              <a:t> in the top right corner.</a:t>
            </a:r>
            <a:endParaRPr sz="2200">
              <a:solidFill>
                <a:schemeClr val="dk1"/>
              </a:solidFill>
              <a:latin typeface="Open Sans"/>
              <a:ea typeface="Open Sans"/>
              <a:cs typeface="Open Sans"/>
              <a:sym typeface="Open Sans"/>
            </a:endParaRPr>
          </a:p>
        </p:txBody>
      </p:sp>
      <p:sp>
        <p:nvSpPr>
          <p:cNvPr id="458" name="Google Shape;458;p63"/>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Create a New Alexa Skill</a:t>
            </a:r>
            <a:endParaRPr sz="3000"/>
          </a:p>
        </p:txBody>
      </p:sp>
      <p:grpSp>
        <p:nvGrpSpPr>
          <p:cNvPr id="459" name="Google Shape;459;p63"/>
          <p:cNvGrpSpPr/>
          <p:nvPr/>
        </p:nvGrpSpPr>
        <p:grpSpPr>
          <a:xfrm>
            <a:off x="552412" y="3052100"/>
            <a:ext cx="8039176" cy="1914975"/>
            <a:chOff x="552412" y="3128300"/>
            <a:chExt cx="8039176" cy="1914975"/>
          </a:xfrm>
        </p:grpSpPr>
        <p:pic>
          <p:nvPicPr>
            <p:cNvPr id="460" name="Google Shape;460;p63"/>
            <p:cNvPicPr preferRelativeResize="0"/>
            <p:nvPr/>
          </p:nvPicPr>
          <p:blipFill>
            <a:blip r:embed="rId3">
              <a:alphaModFix/>
            </a:blip>
            <a:stretch>
              <a:fillRect/>
            </a:stretch>
          </p:blipFill>
          <p:spPr>
            <a:xfrm>
              <a:off x="552412" y="3128300"/>
              <a:ext cx="8039176" cy="1914975"/>
            </a:xfrm>
            <a:prstGeom prst="rect">
              <a:avLst/>
            </a:prstGeom>
            <a:noFill/>
            <a:ln cap="flat" cmpd="sng" w="19050">
              <a:solidFill>
                <a:schemeClr val="dk2"/>
              </a:solidFill>
              <a:prstDash val="solid"/>
              <a:round/>
              <a:headEnd len="sm" w="sm" type="none"/>
              <a:tailEnd len="sm" w="sm" type="none"/>
            </a:ln>
          </p:spPr>
        </p:pic>
        <p:sp>
          <p:nvSpPr>
            <p:cNvPr id="461" name="Google Shape;461;p63"/>
            <p:cNvSpPr/>
            <p:nvPr/>
          </p:nvSpPr>
          <p:spPr>
            <a:xfrm>
              <a:off x="7632125" y="3185850"/>
              <a:ext cx="903000" cy="3375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5" name="Shape 465"/>
        <p:cNvGrpSpPr/>
        <p:nvPr/>
      </p:nvGrpSpPr>
      <p:grpSpPr>
        <a:xfrm>
          <a:off x="0" y="0"/>
          <a:ext cx="0" cy="0"/>
          <a:chOff x="0" y="0"/>
          <a:chExt cx="0" cy="0"/>
        </a:xfrm>
      </p:grpSpPr>
      <p:sp>
        <p:nvSpPr>
          <p:cNvPr id="466" name="Google Shape;466;p6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64"/>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It will take about a minute for your skill to provision. Then, you will be redirected to the Skill Builder. </a:t>
            </a:r>
            <a:endParaRPr b="1" sz="2800">
              <a:solidFill>
                <a:schemeClr val="lt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1" name="Shape 471"/>
        <p:cNvGrpSpPr/>
        <p:nvPr/>
      </p:nvGrpSpPr>
      <p:grpSpPr>
        <a:xfrm>
          <a:off x="0" y="0"/>
          <a:ext cx="0" cy="0"/>
          <a:chOff x="0" y="0"/>
          <a:chExt cx="0" cy="0"/>
        </a:xfrm>
      </p:grpSpPr>
      <p:sp>
        <p:nvSpPr>
          <p:cNvPr id="472" name="Google Shape;472;p65"/>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473" name="Google Shape;473;p65"/>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474" name="Google Shape;474;p65"/>
          <p:cNvPicPr preferRelativeResize="0"/>
          <p:nvPr/>
        </p:nvPicPr>
        <p:blipFill>
          <a:blip r:embed="rId3">
            <a:alphaModFix/>
          </a:blip>
          <a:stretch>
            <a:fillRect/>
          </a:stretch>
        </p:blipFill>
        <p:spPr>
          <a:xfrm>
            <a:off x="1056500" y="3806821"/>
            <a:ext cx="390525" cy="2286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8" name="Shape 478"/>
        <p:cNvGrpSpPr/>
        <p:nvPr/>
      </p:nvGrpSpPr>
      <p:grpSpPr>
        <a:xfrm>
          <a:off x="0" y="0"/>
          <a:ext cx="0" cy="0"/>
          <a:chOff x="0" y="0"/>
          <a:chExt cx="0" cy="0"/>
        </a:xfrm>
      </p:grpSpPr>
      <p:sp>
        <p:nvSpPr>
          <p:cNvPr id="479" name="Google Shape;479;p66"/>
          <p:cNvSpPr txBox="1"/>
          <p:nvPr/>
        </p:nvSpPr>
        <p:spPr>
          <a:xfrm>
            <a:off x="552450" y="1778675"/>
            <a:ext cx="8039100" cy="7404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Select the Code tab at the top of the Skill Builder. Let's understand what the code inside </a:t>
            </a:r>
            <a:r>
              <a:rPr b="1" lang="en" sz="2200">
                <a:solidFill>
                  <a:schemeClr val="dk1"/>
                </a:solidFill>
                <a:latin typeface="Consolas"/>
                <a:ea typeface="Consolas"/>
                <a:cs typeface="Consolas"/>
                <a:sym typeface="Consolas"/>
              </a:rPr>
              <a:t>index.js</a:t>
            </a:r>
            <a:r>
              <a:rPr lang="en" sz="2200">
                <a:solidFill>
                  <a:schemeClr val="dk1"/>
                </a:solidFill>
                <a:latin typeface="Open Sans"/>
                <a:ea typeface="Open Sans"/>
                <a:cs typeface="Open Sans"/>
                <a:sym typeface="Open Sans"/>
              </a:rPr>
              <a:t> does. </a:t>
            </a:r>
            <a:endParaRPr sz="2200">
              <a:solidFill>
                <a:schemeClr val="dk1"/>
              </a:solidFill>
              <a:latin typeface="Open Sans"/>
              <a:ea typeface="Open Sans"/>
              <a:cs typeface="Open Sans"/>
              <a:sym typeface="Open Sans"/>
            </a:endParaRPr>
          </a:p>
        </p:txBody>
      </p:sp>
      <p:sp>
        <p:nvSpPr>
          <p:cNvPr id="480" name="Google Shape;480;p66"/>
          <p:cNvSpPr txBox="1"/>
          <p:nvPr>
            <p:ph type="title"/>
          </p:nvPr>
        </p:nvSpPr>
        <p:spPr>
          <a:xfrm>
            <a:off x="161550" y="730700"/>
            <a:ext cx="8820900" cy="72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chemeClr val="dk1"/>
                </a:solidFill>
              </a:rPr>
              <a:t>Code The Backend</a:t>
            </a:r>
            <a:endParaRPr sz="3000"/>
          </a:p>
        </p:txBody>
      </p:sp>
      <p:pic>
        <p:nvPicPr>
          <p:cNvPr id="481" name="Google Shape;481;p66"/>
          <p:cNvPicPr preferRelativeResize="0"/>
          <p:nvPr/>
        </p:nvPicPr>
        <p:blipFill>
          <a:blip r:embed="rId3">
            <a:alphaModFix/>
          </a:blip>
          <a:stretch>
            <a:fillRect/>
          </a:stretch>
        </p:blipFill>
        <p:spPr>
          <a:xfrm>
            <a:off x="418838" y="2791875"/>
            <a:ext cx="8306324" cy="3394126"/>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5" name="Shape 485"/>
        <p:cNvGrpSpPr/>
        <p:nvPr/>
      </p:nvGrpSpPr>
      <p:grpSpPr>
        <a:xfrm>
          <a:off x="0" y="0"/>
          <a:ext cx="0" cy="0"/>
          <a:chOff x="0" y="0"/>
          <a:chExt cx="0" cy="0"/>
        </a:xfrm>
      </p:grpSpPr>
      <p:sp>
        <p:nvSpPr>
          <p:cNvPr id="486" name="Google Shape;486;p67"/>
          <p:cNvSpPr txBox="1"/>
          <p:nvPr>
            <p:ph type="title"/>
          </p:nvPr>
        </p:nvSpPr>
        <p:spPr>
          <a:xfrm>
            <a:off x="161550"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The Handlers Object</a:t>
            </a:r>
            <a:endParaRPr sz="3000"/>
          </a:p>
        </p:txBody>
      </p:sp>
      <p:sp>
        <p:nvSpPr>
          <p:cNvPr id="487" name="Google Shape;487;p67"/>
          <p:cNvSpPr txBox="1"/>
          <p:nvPr/>
        </p:nvSpPr>
        <p:spPr>
          <a:xfrm>
            <a:off x="190500" y="1498375"/>
            <a:ext cx="8763000" cy="1882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Char char="●"/>
            </a:pPr>
            <a:r>
              <a:rPr lang="en" sz="2200">
                <a:solidFill>
                  <a:schemeClr val="dk1"/>
                </a:solidFill>
                <a:latin typeface="Open Sans"/>
                <a:ea typeface="Open Sans"/>
                <a:cs typeface="Open Sans"/>
                <a:sym typeface="Open Sans"/>
              </a:rPr>
              <a:t>Alexa skills are composed of </a:t>
            </a:r>
            <a:r>
              <a:rPr b="1" lang="en" sz="2200">
                <a:solidFill>
                  <a:schemeClr val="dk1"/>
                </a:solidFill>
                <a:latin typeface="Consolas"/>
                <a:ea typeface="Consolas"/>
                <a:cs typeface="Consolas"/>
                <a:sym typeface="Consolas"/>
              </a:rPr>
              <a:t>handlers</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Char char="●"/>
            </a:pPr>
            <a:r>
              <a:rPr lang="en" sz="2200">
                <a:solidFill>
                  <a:schemeClr val="dk1"/>
                </a:solidFill>
                <a:latin typeface="Open Sans"/>
                <a:ea typeface="Open Sans"/>
                <a:cs typeface="Open Sans"/>
                <a:sym typeface="Open Sans"/>
              </a:rPr>
              <a:t>A</a:t>
            </a:r>
            <a:r>
              <a:rPr lang="en" sz="2200">
                <a:solidFill>
                  <a:schemeClr val="dk1"/>
                </a:solidFill>
                <a:latin typeface="Open Sans"/>
                <a:ea typeface="Open Sans"/>
                <a:cs typeface="Open Sans"/>
                <a:sym typeface="Open Sans"/>
              </a:rPr>
              <a:t> </a:t>
            </a:r>
            <a:r>
              <a:rPr b="1" lang="en" sz="2200">
                <a:solidFill>
                  <a:schemeClr val="dk1"/>
                </a:solidFill>
                <a:latin typeface="Consolas"/>
                <a:ea typeface="Consolas"/>
                <a:cs typeface="Consolas"/>
                <a:sym typeface="Consolas"/>
              </a:rPr>
              <a:t>handler</a:t>
            </a:r>
            <a:r>
              <a:rPr lang="en" sz="2200">
                <a:solidFill>
                  <a:schemeClr val="dk1"/>
                </a:solidFill>
                <a:latin typeface="Open Sans"/>
                <a:ea typeface="Open Sans"/>
                <a:cs typeface="Open Sans"/>
                <a:sym typeface="Open Sans"/>
              </a:rPr>
              <a:t> object tells Alexa how to handle various actions.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SzPts val="2200"/>
              <a:buChar char="●"/>
            </a:pPr>
            <a:r>
              <a:rPr b="1" lang="en" sz="2200">
                <a:latin typeface="Consolas"/>
                <a:ea typeface="Consolas"/>
                <a:cs typeface="Consolas"/>
                <a:sym typeface="Consolas"/>
              </a:rPr>
              <a:t>LaunchRequestHandler{}</a:t>
            </a:r>
            <a:r>
              <a:rPr lang="en" sz="2200">
                <a:solidFill>
                  <a:srgbClr val="5EA5E5"/>
                </a:solidFill>
                <a:latin typeface="Consolas"/>
                <a:ea typeface="Consolas"/>
                <a:cs typeface="Consolas"/>
                <a:sym typeface="Consolas"/>
              </a:rPr>
              <a:t> </a:t>
            </a:r>
            <a:r>
              <a:rPr lang="en" sz="2200">
                <a:solidFill>
                  <a:schemeClr val="dk1"/>
                </a:solidFill>
                <a:latin typeface="Open Sans"/>
                <a:ea typeface="Open Sans"/>
                <a:cs typeface="Open Sans"/>
                <a:sym typeface="Open Sans"/>
              </a:rPr>
              <a:t>contains the code that our Skill will run when someone invokes our skill. </a:t>
            </a:r>
            <a:endParaRPr sz="2200">
              <a:solidFill>
                <a:schemeClr val="dk1"/>
              </a:solidFill>
              <a:latin typeface="Open Sans"/>
              <a:ea typeface="Open Sans"/>
              <a:cs typeface="Open Sans"/>
              <a:sym typeface="Open Sans"/>
            </a:endParaRPr>
          </a:p>
        </p:txBody>
      </p:sp>
      <p:pic>
        <p:nvPicPr>
          <p:cNvPr id="488" name="Google Shape;488;p67"/>
          <p:cNvPicPr preferRelativeResize="0"/>
          <p:nvPr/>
        </p:nvPicPr>
        <p:blipFill>
          <a:blip r:embed="rId3">
            <a:alphaModFix/>
          </a:blip>
          <a:stretch>
            <a:fillRect/>
          </a:stretch>
        </p:blipFill>
        <p:spPr>
          <a:xfrm>
            <a:off x="190500" y="4115750"/>
            <a:ext cx="8763000" cy="2371725"/>
          </a:xfrm>
          <a:prstGeom prst="rect">
            <a:avLst/>
          </a:prstGeom>
          <a:noFill/>
          <a:ln>
            <a:noFill/>
          </a:ln>
        </p:spPr>
      </p:pic>
      <p:sp>
        <p:nvSpPr>
          <p:cNvPr id="489" name="Google Shape;489;p67"/>
          <p:cNvSpPr/>
          <p:nvPr/>
        </p:nvSpPr>
        <p:spPr>
          <a:xfrm rot="5400000">
            <a:off x="4276500" y="2860500"/>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67"/>
          <p:cNvSpPr txBox="1"/>
          <p:nvPr/>
        </p:nvSpPr>
        <p:spPr>
          <a:xfrm>
            <a:off x="3538800" y="3675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Index.js</a:t>
            </a:r>
            <a:endParaRPr b="1" sz="1800">
              <a:solidFill>
                <a:srgbClr val="FFFFFF"/>
              </a:solidFill>
              <a:latin typeface="Consolas"/>
              <a:ea typeface="Consolas"/>
              <a:cs typeface="Consolas"/>
              <a:sym typeface="Consolas"/>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4" name="Shape 494"/>
        <p:cNvGrpSpPr/>
        <p:nvPr/>
      </p:nvGrpSpPr>
      <p:grpSpPr>
        <a:xfrm>
          <a:off x="0" y="0"/>
          <a:ext cx="0" cy="0"/>
          <a:chOff x="0" y="0"/>
          <a:chExt cx="0" cy="0"/>
        </a:xfrm>
      </p:grpSpPr>
      <p:sp>
        <p:nvSpPr>
          <p:cNvPr id="495" name="Google Shape;495;p68"/>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Code Review: The Handler Function</a:t>
            </a:r>
            <a:endParaRPr sz="3000"/>
          </a:p>
        </p:txBody>
      </p:sp>
      <p:sp>
        <p:nvSpPr>
          <p:cNvPr id="496" name="Google Shape;496;p68"/>
          <p:cNvSpPr txBox="1"/>
          <p:nvPr/>
        </p:nvSpPr>
        <p:spPr>
          <a:xfrm>
            <a:off x="586500" y="1412275"/>
            <a:ext cx="8089500" cy="18063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In the last lines of </a:t>
            </a:r>
            <a:r>
              <a:rPr b="1" lang="en" sz="2200">
                <a:solidFill>
                  <a:schemeClr val="dk1"/>
                </a:solidFill>
                <a:latin typeface="Consolas"/>
                <a:ea typeface="Consolas"/>
                <a:cs typeface="Consolas"/>
                <a:sym typeface="Consolas"/>
              </a:rPr>
              <a:t>index.js</a:t>
            </a:r>
            <a:r>
              <a:rPr lang="en" sz="2200">
                <a:solidFill>
                  <a:schemeClr val="dk1"/>
                </a:solidFill>
                <a:latin typeface="Open Sans"/>
                <a:ea typeface="Open Sans"/>
                <a:cs typeface="Open Sans"/>
                <a:sym typeface="Open Sans"/>
              </a:rPr>
              <a:t>, we export each handler so that they can be used by other parts of the app.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Char char="●"/>
            </a:pPr>
            <a:r>
              <a:rPr lang="en" sz="2200">
                <a:solidFill>
                  <a:schemeClr val="dk1"/>
                </a:solidFill>
                <a:latin typeface="Open Sans"/>
                <a:ea typeface="Open Sans"/>
                <a:cs typeface="Open Sans"/>
                <a:sym typeface="Open Sans"/>
              </a:rPr>
              <a:t>These are the default handlers included with the Cake Walk Skill. You can also write your own! </a:t>
            </a:r>
            <a:endParaRPr sz="2200">
              <a:solidFill>
                <a:schemeClr val="dk1"/>
              </a:solidFill>
              <a:latin typeface="Open Sans"/>
              <a:ea typeface="Open Sans"/>
              <a:cs typeface="Open Sans"/>
              <a:sym typeface="Open Sans"/>
            </a:endParaRPr>
          </a:p>
        </p:txBody>
      </p:sp>
      <p:pic>
        <p:nvPicPr>
          <p:cNvPr id="497" name="Google Shape;497;p68"/>
          <p:cNvPicPr preferRelativeResize="0"/>
          <p:nvPr/>
        </p:nvPicPr>
        <p:blipFill rotWithShape="1">
          <a:blip r:embed="rId3">
            <a:alphaModFix/>
          </a:blip>
          <a:srcRect b="0" l="0" r="27953" t="0"/>
          <a:stretch/>
        </p:blipFill>
        <p:spPr>
          <a:xfrm>
            <a:off x="586512" y="3781500"/>
            <a:ext cx="8089525" cy="2742600"/>
          </a:xfrm>
          <a:prstGeom prst="rect">
            <a:avLst/>
          </a:prstGeom>
          <a:noFill/>
          <a:ln>
            <a:noFill/>
          </a:ln>
        </p:spPr>
      </p:pic>
      <p:sp>
        <p:nvSpPr>
          <p:cNvPr id="498" name="Google Shape;498;p68"/>
          <p:cNvSpPr/>
          <p:nvPr/>
        </p:nvSpPr>
        <p:spPr>
          <a:xfrm rot="5400000">
            <a:off x="4276500" y="2479500"/>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68"/>
          <p:cNvSpPr txBox="1"/>
          <p:nvPr/>
        </p:nvSpPr>
        <p:spPr>
          <a:xfrm>
            <a:off x="3538800" y="3294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Index.js</a:t>
            </a:r>
            <a:endParaRPr b="1" sz="1800">
              <a:solidFill>
                <a:srgbClr val="FFFFFF"/>
              </a:solidFill>
              <a:latin typeface="Consolas"/>
              <a:ea typeface="Consolas"/>
              <a:cs typeface="Consolas"/>
              <a:sym typeface="Consolas"/>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69"/>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Edit your Code</a:t>
            </a:r>
            <a:endParaRPr sz="3000"/>
          </a:p>
        </p:txBody>
      </p:sp>
      <p:sp>
        <p:nvSpPr>
          <p:cNvPr id="505" name="Google Shape;505;p69"/>
          <p:cNvSpPr txBox="1"/>
          <p:nvPr/>
        </p:nvSpPr>
        <p:spPr>
          <a:xfrm>
            <a:off x="161550" y="1638000"/>
            <a:ext cx="8820900" cy="17130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When a user opens an Alexa Skill, Alexa replies with a greeting to let the user know it has opened. Customize what Alexa will say when users invoke your skill on line 11.</a:t>
            </a:r>
            <a:endParaRPr sz="2200">
              <a:solidFill>
                <a:schemeClr val="dk1"/>
              </a:solidFill>
              <a:latin typeface="Open Sans"/>
              <a:ea typeface="Open Sans"/>
              <a:cs typeface="Open Sans"/>
              <a:sym typeface="Open Sans"/>
            </a:endParaRPr>
          </a:p>
        </p:txBody>
      </p:sp>
      <p:pic>
        <p:nvPicPr>
          <p:cNvPr id="506" name="Google Shape;506;p69"/>
          <p:cNvPicPr preferRelativeResize="0"/>
          <p:nvPr/>
        </p:nvPicPr>
        <p:blipFill>
          <a:blip r:embed="rId3">
            <a:alphaModFix/>
          </a:blip>
          <a:stretch>
            <a:fillRect/>
          </a:stretch>
        </p:blipFill>
        <p:spPr>
          <a:xfrm>
            <a:off x="190500" y="3734750"/>
            <a:ext cx="8763000" cy="2371725"/>
          </a:xfrm>
          <a:prstGeom prst="rect">
            <a:avLst/>
          </a:prstGeom>
          <a:noFill/>
          <a:ln>
            <a:noFill/>
          </a:ln>
        </p:spPr>
      </p:pic>
      <p:sp>
        <p:nvSpPr>
          <p:cNvPr id="507" name="Google Shape;507;p69"/>
          <p:cNvSpPr/>
          <p:nvPr/>
        </p:nvSpPr>
        <p:spPr>
          <a:xfrm>
            <a:off x="2937725" y="4700800"/>
            <a:ext cx="5944800" cy="228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69"/>
          <p:cNvSpPr/>
          <p:nvPr/>
        </p:nvSpPr>
        <p:spPr>
          <a:xfrm rot="5400000">
            <a:off x="4276500" y="2479500"/>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69"/>
          <p:cNvSpPr txBox="1"/>
          <p:nvPr/>
        </p:nvSpPr>
        <p:spPr>
          <a:xfrm>
            <a:off x="3538800" y="3294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Index.js</a:t>
            </a:r>
            <a:endParaRPr b="1" sz="1800">
              <a:solidFill>
                <a:srgbClr val="FFFFFF"/>
              </a:solidFill>
              <a:latin typeface="Consolas"/>
              <a:ea typeface="Consolas"/>
              <a:cs typeface="Consolas"/>
              <a:sym typeface="Consola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2" name="Shape 232"/>
        <p:cNvGrpSpPr/>
        <p:nvPr/>
      </p:nvGrpSpPr>
      <p:grpSpPr>
        <a:xfrm>
          <a:off x="0" y="0"/>
          <a:ext cx="0" cy="0"/>
          <a:chOff x="0" y="0"/>
          <a:chExt cx="0" cy="0"/>
        </a:xfrm>
      </p:grpSpPr>
      <p:sp>
        <p:nvSpPr>
          <p:cNvPr id="233" name="Google Shape;233;p34"/>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234" name="Google Shape;234;p34"/>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235" name="Google Shape;235;p34"/>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236" name="Google Shape;236;p34"/>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237" name="Google Shape;237;p34"/>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Understand Voice User Interfaces &amp; what you can build using them.</a:t>
            </a:r>
            <a:endParaRPr sz="2400">
              <a:solidFill>
                <a:srgbClr val="353535"/>
              </a:solidFill>
              <a:latin typeface="Open Sans"/>
              <a:ea typeface="Open Sans"/>
              <a:cs typeface="Open Sans"/>
              <a:sym typeface="Open Sans"/>
            </a:endParaRPr>
          </a:p>
        </p:txBody>
      </p:sp>
      <p:sp>
        <p:nvSpPr>
          <p:cNvPr id="238" name="Google Shape;238;p34"/>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Meet Alexa, an intelligent personal assistant developed by Amazon.</a:t>
            </a:r>
            <a:endParaRPr sz="2400">
              <a:solidFill>
                <a:srgbClr val="353535"/>
              </a:solidFill>
              <a:latin typeface="Open Sans"/>
              <a:ea typeface="Open Sans"/>
              <a:cs typeface="Open Sans"/>
              <a:sym typeface="Open Sans"/>
            </a:endParaRPr>
          </a:p>
        </p:txBody>
      </p:sp>
      <p:sp>
        <p:nvSpPr>
          <p:cNvPr id="239" name="Google Shape;239;p34"/>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Create your first voice powered app with Amazon Alexa.</a:t>
            </a:r>
            <a:endParaRPr sz="2400">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3" name="Shape 513"/>
        <p:cNvGrpSpPr/>
        <p:nvPr/>
      </p:nvGrpSpPr>
      <p:grpSpPr>
        <a:xfrm>
          <a:off x="0" y="0"/>
          <a:ext cx="0" cy="0"/>
          <a:chOff x="0" y="0"/>
          <a:chExt cx="0" cy="0"/>
        </a:xfrm>
      </p:grpSpPr>
      <p:sp>
        <p:nvSpPr>
          <p:cNvPr id="514" name="Google Shape;514;p70"/>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Edit your Code</a:t>
            </a:r>
            <a:endParaRPr sz="3000"/>
          </a:p>
        </p:txBody>
      </p:sp>
      <p:sp>
        <p:nvSpPr>
          <p:cNvPr id="515" name="Google Shape;515;p70"/>
          <p:cNvSpPr txBox="1"/>
          <p:nvPr/>
        </p:nvSpPr>
        <p:spPr>
          <a:xfrm>
            <a:off x="161550" y="1638000"/>
            <a:ext cx="8820900" cy="16245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2"/>
            </a:pPr>
            <a:r>
              <a:rPr lang="en" sz="2200">
                <a:solidFill>
                  <a:schemeClr val="dk1"/>
                </a:solidFill>
                <a:latin typeface="Open Sans"/>
                <a:ea typeface="Open Sans"/>
                <a:cs typeface="Open Sans"/>
                <a:sym typeface="Open Sans"/>
              </a:rPr>
              <a:t>The Alexa Skills SDK has some built in functions to help us. One of those is </a:t>
            </a:r>
            <a:r>
              <a:rPr b="1" lang="en" sz="2200">
                <a:solidFill>
                  <a:schemeClr val="dk1"/>
                </a:solidFill>
                <a:latin typeface="Consolas"/>
                <a:ea typeface="Consolas"/>
                <a:cs typeface="Consolas"/>
                <a:sym typeface="Consolas"/>
              </a:rPr>
              <a:t>.reprompt()</a:t>
            </a:r>
            <a:r>
              <a:rPr lang="en" sz="2200">
                <a:solidFill>
                  <a:schemeClr val="dk1"/>
                </a:solidFill>
                <a:latin typeface="Open Sans"/>
                <a:ea typeface="Open Sans"/>
                <a:cs typeface="Open Sans"/>
                <a:sym typeface="Open Sans"/>
              </a:rPr>
              <a:t>, which tells the app to repeat. We don't want to repeat, so add 2 slashes (//) in front of </a:t>
            </a:r>
            <a:r>
              <a:rPr b="1" lang="en" sz="2200">
                <a:solidFill>
                  <a:schemeClr val="dk1"/>
                </a:solidFill>
                <a:latin typeface="Consolas"/>
                <a:ea typeface="Consolas"/>
                <a:cs typeface="Consolas"/>
                <a:sym typeface="Consolas"/>
              </a:rPr>
              <a:t>.reprompt()</a:t>
            </a:r>
            <a:r>
              <a:rPr lang="en" sz="2200">
                <a:solidFill>
                  <a:schemeClr val="dk1"/>
                </a:solidFill>
                <a:latin typeface="Open Sans"/>
                <a:ea typeface="Open Sans"/>
                <a:cs typeface="Open Sans"/>
                <a:sym typeface="Open Sans"/>
              </a:rPr>
              <a:t> to comment it out. </a:t>
            </a:r>
            <a:endParaRPr sz="2200">
              <a:solidFill>
                <a:schemeClr val="dk1"/>
              </a:solidFill>
              <a:latin typeface="Open Sans"/>
              <a:ea typeface="Open Sans"/>
              <a:cs typeface="Open Sans"/>
              <a:sym typeface="Open Sans"/>
            </a:endParaRPr>
          </a:p>
        </p:txBody>
      </p:sp>
      <p:grpSp>
        <p:nvGrpSpPr>
          <p:cNvPr id="516" name="Google Shape;516;p70"/>
          <p:cNvGrpSpPr/>
          <p:nvPr/>
        </p:nvGrpSpPr>
        <p:grpSpPr>
          <a:xfrm>
            <a:off x="209550" y="3921375"/>
            <a:ext cx="8724900" cy="2324100"/>
            <a:chOff x="209550" y="3845175"/>
            <a:chExt cx="8724900" cy="2324100"/>
          </a:xfrm>
        </p:grpSpPr>
        <p:pic>
          <p:nvPicPr>
            <p:cNvPr id="517" name="Google Shape;517;p70"/>
            <p:cNvPicPr preferRelativeResize="0"/>
            <p:nvPr/>
          </p:nvPicPr>
          <p:blipFill>
            <a:blip r:embed="rId3">
              <a:alphaModFix/>
            </a:blip>
            <a:stretch>
              <a:fillRect/>
            </a:stretch>
          </p:blipFill>
          <p:spPr>
            <a:xfrm>
              <a:off x="209550" y="3845175"/>
              <a:ext cx="8724900" cy="2324100"/>
            </a:xfrm>
            <a:prstGeom prst="rect">
              <a:avLst/>
            </a:prstGeom>
            <a:noFill/>
            <a:ln>
              <a:noFill/>
            </a:ln>
          </p:spPr>
        </p:pic>
        <p:sp>
          <p:nvSpPr>
            <p:cNvPr id="518" name="Google Shape;518;p70"/>
            <p:cNvSpPr/>
            <p:nvPr/>
          </p:nvSpPr>
          <p:spPr>
            <a:xfrm>
              <a:off x="1548250" y="5359375"/>
              <a:ext cx="2163600" cy="27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9" name="Google Shape;519;p70"/>
          <p:cNvSpPr/>
          <p:nvPr/>
        </p:nvSpPr>
        <p:spPr>
          <a:xfrm rot="5400000">
            <a:off x="4276500" y="2708100"/>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0"/>
          <p:cNvSpPr txBox="1"/>
          <p:nvPr/>
        </p:nvSpPr>
        <p:spPr>
          <a:xfrm>
            <a:off x="3538800" y="35232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Consolas"/>
                <a:ea typeface="Consolas"/>
                <a:cs typeface="Consolas"/>
                <a:sym typeface="Consolas"/>
              </a:rPr>
              <a:t>Index.js</a:t>
            </a:r>
            <a:endParaRPr b="1" sz="1800">
              <a:solidFill>
                <a:srgbClr val="FFFFFF"/>
              </a:solidFill>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71"/>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Save And Deploy </a:t>
            </a:r>
            <a:endParaRPr sz="2800"/>
          </a:p>
        </p:txBody>
      </p:sp>
      <p:sp>
        <p:nvSpPr>
          <p:cNvPr id="526" name="Google Shape;526;p71"/>
          <p:cNvSpPr txBox="1"/>
          <p:nvPr/>
        </p:nvSpPr>
        <p:spPr>
          <a:xfrm>
            <a:off x="542550" y="1790400"/>
            <a:ext cx="7234800" cy="1347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Save your Skill.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Then Deploy it so that we can test it!</a:t>
            </a:r>
            <a:endParaRPr sz="2200">
              <a:solidFill>
                <a:schemeClr val="dk1"/>
              </a:solidFill>
              <a:latin typeface="Open Sans"/>
              <a:ea typeface="Open Sans"/>
              <a:cs typeface="Open Sans"/>
              <a:sym typeface="Open Sans"/>
            </a:endParaRPr>
          </a:p>
        </p:txBody>
      </p:sp>
      <p:grpSp>
        <p:nvGrpSpPr>
          <p:cNvPr id="527" name="Google Shape;527;p71"/>
          <p:cNvGrpSpPr/>
          <p:nvPr/>
        </p:nvGrpSpPr>
        <p:grpSpPr>
          <a:xfrm>
            <a:off x="152400" y="3186300"/>
            <a:ext cx="8839200" cy="2454918"/>
            <a:chOff x="152400" y="3414900"/>
            <a:chExt cx="8839200" cy="2454918"/>
          </a:xfrm>
        </p:grpSpPr>
        <p:pic>
          <p:nvPicPr>
            <p:cNvPr id="528" name="Google Shape;528;p71"/>
            <p:cNvPicPr preferRelativeResize="0"/>
            <p:nvPr/>
          </p:nvPicPr>
          <p:blipFill>
            <a:blip r:embed="rId3">
              <a:alphaModFix/>
            </a:blip>
            <a:stretch>
              <a:fillRect/>
            </a:stretch>
          </p:blipFill>
          <p:spPr>
            <a:xfrm>
              <a:off x="152400" y="3414900"/>
              <a:ext cx="8839200" cy="2454918"/>
            </a:xfrm>
            <a:prstGeom prst="rect">
              <a:avLst/>
            </a:prstGeom>
            <a:noFill/>
            <a:ln cap="flat" cmpd="sng" w="19050">
              <a:solidFill>
                <a:schemeClr val="dk2"/>
              </a:solidFill>
              <a:prstDash val="solid"/>
              <a:round/>
              <a:headEnd len="sm" w="sm" type="none"/>
              <a:tailEnd len="sm" w="sm" type="none"/>
            </a:ln>
          </p:spPr>
        </p:pic>
        <p:sp>
          <p:nvSpPr>
            <p:cNvPr id="529" name="Google Shape;529;p71"/>
            <p:cNvSpPr/>
            <p:nvPr/>
          </p:nvSpPr>
          <p:spPr>
            <a:xfrm>
              <a:off x="4386750" y="4064950"/>
              <a:ext cx="1518600" cy="40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71"/>
            <p:cNvSpPr/>
            <p:nvPr/>
          </p:nvSpPr>
          <p:spPr>
            <a:xfrm>
              <a:off x="5905350" y="4064950"/>
              <a:ext cx="1518600" cy="40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4" name="Shape 534"/>
        <p:cNvGrpSpPr/>
        <p:nvPr/>
      </p:nvGrpSpPr>
      <p:grpSpPr>
        <a:xfrm>
          <a:off x="0" y="0"/>
          <a:ext cx="0" cy="0"/>
          <a:chOff x="0" y="0"/>
          <a:chExt cx="0" cy="0"/>
        </a:xfrm>
      </p:grpSpPr>
      <p:sp>
        <p:nvSpPr>
          <p:cNvPr id="535" name="Google Shape;535;p72"/>
          <p:cNvSpPr txBox="1"/>
          <p:nvPr/>
        </p:nvSpPr>
        <p:spPr>
          <a:xfrm>
            <a:off x="1411500" y="1454163"/>
            <a:ext cx="6321000" cy="1476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Select the </a:t>
            </a:r>
            <a:r>
              <a:rPr b="1" lang="en" sz="2200">
                <a:solidFill>
                  <a:srgbClr val="5EA5E5"/>
                </a:solidFill>
                <a:latin typeface="Open Sans"/>
                <a:ea typeface="Open Sans"/>
                <a:cs typeface="Open Sans"/>
                <a:sym typeface="Open Sans"/>
              </a:rPr>
              <a:t>Test</a:t>
            </a:r>
            <a:r>
              <a:rPr lang="en" sz="2200">
                <a:solidFill>
                  <a:schemeClr val="dk1"/>
                </a:solidFill>
                <a:latin typeface="Open Sans"/>
                <a:ea typeface="Open Sans"/>
                <a:cs typeface="Open Sans"/>
                <a:sym typeface="Open Sans"/>
              </a:rPr>
              <a:t> tab at the top of the page.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Enable testing by clicking </a:t>
            </a:r>
            <a:r>
              <a:rPr b="1" lang="en" sz="2200">
                <a:solidFill>
                  <a:srgbClr val="5EA5E5"/>
                </a:solidFill>
                <a:latin typeface="Open Sans"/>
                <a:ea typeface="Open Sans"/>
                <a:cs typeface="Open Sans"/>
                <a:sym typeface="Open Sans"/>
              </a:rPr>
              <a:t>Development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Allow microphone access if prompted. </a:t>
            </a:r>
            <a:endParaRPr sz="2200">
              <a:solidFill>
                <a:schemeClr val="dk1"/>
              </a:solidFill>
              <a:latin typeface="Open Sans"/>
              <a:ea typeface="Open Sans"/>
              <a:cs typeface="Open Sans"/>
              <a:sym typeface="Open Sans"/>
            </a:endParaRPr>
          </a:p>
        </p:txBody>
      </p:sp>
      <p:sp>
        <p:nvSpPr>
          <p:cNvPr id="536" name="Google Shape;536;p72"/>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Test Your Skill</a:t>
            </a:r>
            <a:endParaRPr sz="2800"/>
          </a:p>
        </p:txBody>
      </p:sp>
      <p:grpSp>
        <p:nvGrpSpPr>
          <p:cNvPr id="537" name="Google Shape;537;p72"/>
          <p:cNvGrpSpPr/>
          <p:nvPr/>
        </p:nvGrpSpPr>
        <p:grpSpPr>
          <a:xfrm>
            <a:off x="3048000" y="5084050"/>
            <a:ext cx="3048000" cy="1504950"/>
            <a:chOff x="3048000" y="5312650"/>
            <a:chExt cx="3048000" cy="1504950"/>
          </a:xfrm>
        </p:grpSpPr>
        <p:pic>
          <p:nvPicPr>
            <p:cNvPr id="538" name="Google Shape;538;p72"/>
            <p:cNvPicPr preferRelativeResize="0"/>
            <p:nvPr/>
          </p:nvPicPr>
          <p:blipFill>
            <a:blip r:embed="rId3">
              <a:alphaModFix/>
            </a:blip>
            <a:stretch>
              <a:fillRect/>
            </a:stretch>
          </p:blipFill>
          <p:spPr>
            <a:xfrm>
              <a:off x="3048000" y="5312650"/>
              <a:ext cx="3048000" cy="1504950"/>
            </a:xfrm>
            <a:prstGeom prst="rect">
              <a:avLst/>
            </a:prstGeom>
            <a:noFill/>
            <a:ln cap="flat" cmpd="sng" w="19050">
              <a:solidFill>
                <a:schemeClr val="dk2"/>
              </a:solidFill>
              <a:prstDash val="solid"/>
              <a:round/>
              <a:headEnd len="sm" w="sm" type="none"/>
              <a:tailEnd len="sm" w="sm" type="none"/>
            </a:ln>
          </p:spPr>
        </p:pic>
        <p:sp>
          <p:nvSpPr>
            <p:cNvPr id="539" name="Google Shape;539;p72"/>
            <p:cNvSpPr/>
            <p:nvPr/>
          </p:nvSpPr>
          <p:spPr>
            <a:xfrm>
              <a:off x="4555450" y="6302225"/>
              <a:ext cx="734400" cy="39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40" name="Google Shape;540;p72"/>
          <p:cNvGrpSpPr/>
          <p:nvPr/>
        </p:nvGrpSpPr>
        <p:grpSpPr>
          <a:xfrm>
            <a:off x="1475800" y="3121588"/>
            <a:ext cx="6192401" cy="1879275"/>
            <a:chOff x="1475800" y="3350188"/>
            <a:chExt cx="6192401" cy="1879275"/>
          </a:xfrm>
        </p:grpSpPr>
        <p:pic>
          <p:nvPicPr>
            <p:cNvPr id="541" name="Google Shape;541;p72"/>
            <p:cNvPicPr preferRelativeResize="0"/>
            <p:nvPr/>
          </p:nvPicPr>
          <p:blipFill rotWithShape="1">
            <a:blip r:embed="rId4">
              <a:alphaModFix/>
            </a:blip>
            <a:srcRect b="10650" l="0" r="0" t="0"/>
            <a:stretch/>
          </p:blipFill>
          <p:spPr>
            <a:xfrm>
              <a:off x="1475800" y="3350188"/>
              <a:ext cx="6192401" cy="1879275"/>
            </a:xfrm>
            <a:prstGeom prst="rect">
              <a:avLst/>
            </a:prstGeom>
            <a:noFill/>
            <a:ln cap="flat" cmpd="sng" w="19050">
              <a:solidFill>
                <a:schemeClr val="dk2"/>
              </a:solidFill>
              <a:prstDash val="solid"/>
              <a:round/>
              <a:headEnd len="sm" w="sm" type="none"/>
              <a:tailEnd len="sm" w="sm" type="none"/>
            </a:ln>
          </p:spPr>
        </p:pic>
        <p:sp>
          <p:nvSpPr>
            <p:cNvPr id="542" name="Google Shape;542;p72"/>
            <p:cNvSpPr/>
            <p:nvPr/>
          </p:nvSpPr>
          <p:spPr>
            <a:xfrm>
              <a:off x="3285100" y="4356975"/>
              <a:ext cx="1369500" cy="307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pic>
        <p:nvPicPr>
          <p:cNvPr id="547" name="Google Shape;547;p73"/>
          <p:cNvPicPr preferRelativeResize="0"/>
          <p:nvPr/>
        </p:nvPicPr>
        <p:blipFill>
          <a:blip r:embed="rId3">
            <a:alphaModFix/>
          </a:blip>
          <a:stretch>
            <a:fillRect/>
          </a:stretch>
        </p:blipFill>
        <p:spPr>
          <a:xfrm>
            <a:off x="2466975" y="2995100"/>
            <a:ext cx="4210050" cy="3343275"/>
          </a:xfrm>
          <a:prstGeom prst="rect">
            <a:avLst/>
          </a:prstGeom>
          <a:noFill/>
          <a:ln cap="flat" cmpd="sng" w="19050">
            <a:solidFill>
              <a:schemeClr val="dk2"/>
            </a:solidFill>
            <a:prstDash val="solid"/>
            <a:round/>
            <a:headEnd len="sm" w="sm" type="none"/>
            <a:tailEnd len="sm" w="sm" type="none"/>
          </a:ln>
        </p:spPr>
      </p:pic>
      <p:sp>
        <p:nvSpPr>
          <p:cNvPr id="548" name="Google Shape;548;p73"/>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Test Your Skill</a:t>
            </a:r>
            <a:endParaRPr sz="2800"/>
          </a:p>
        </p:txBody>
      </p:sp>
      <p:sp>
        <p:nvSpPr>
          <p:cNvPr id="549" name="Google Shape;549;p73"/>
          <p:cNvSpPr txBox="1"/>
          <p:nvPr/>
        </p:nvSpPr>
        <p:spPr>
          <a:xfrm>
            <a:off x="357300" y="1790400"/>
            <a:ext cx="8495700" cy="1476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1000"/>
              </a:spcAft>
              <a:buClr>
                <a:schemeClr val="dk1"/>
              </a:buClr>
              <a:buSzPts val="2200"/>
              <a:buFont typeface="Open Sans"/>
              <a:buAutoNum type="arabicPeriod" startAt="8"/>
            </a:pPr>
            <a:r>
              <a:rPr lang="en" sz="2200">
                <a:solidFill>
                  <a:schemeClr val="dk1"/>
                </a:solidFill>
                <a:latin typeface="Open Sans"/>
                <a:ea typeface="Open Sans"/>
                <a:cs typeface="Open Sans"/>
                <a:sym typeface="Open Sans"/>
              </a:rPr>
              <a:t>You can speak to your Skill or use the type in the text text field. Say "Open Cake Walk." </a:t>
            </a:r>
            <a:endParaRPr sz="2200">
              <a:solidFill>
                <a:schemeClr val="dk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3" name="Shape 553"/>
        <p:cNvGrpSpPr/>
        <p:nvPr/>
      </p:nvGrpSpPr>
      <p:grpSpPr>
        <a:xfrm>
          <a:off x="0" y="0"/>
          <a:ext cx="0" cy="0"/>
          <a:chOff x="0" y="0"/>
          <a:chExt cx="0" cy="0"/>
        </a:xfrm>
      </p:grpSpPr>
      <p:sp>
        <p:nvSpPr>
          <p:cNvPr id="554" name="Google Shape;554;p74"/>
          <p:cNvSpPr txBox="1"/>
          <p:nvPr/>
        </p:nvSpPr>
        <p:spPr>
          <a:xfrm>
            <a:off x="1053450" y="2304750"/>
            <a:ext cx="7037100" cy="2248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Great! Now you have created and tested a simple skill.</a:t>
            </a:r>
            <a:endParaRPr b="1" sz="30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b="1" sz="3000">
              <a:solidFill>
                <a:srgbClr val="FFFFFF"/>
              </a:solidFill>
              <a:latin typeface="Open Sans"/>
              <a:ea typeface="Open Sans"/>
              <a:cs typeface="Open Sans"/>
              <a:sym typeface="Open Sans"/>
            </a:endParaRPr>
          </a:p>
          <a:p>
            <a:pPr indent="0" lvl="0" marL="0" rtl="0" algn="ctr">
              <a:spcBef>
                <a:spcPts val="0"/>
              </a:spcBef>
              <a:spcAft>
                <a:spcPts val="0"/>
              </a:spcAft>
              <a:buNone/>
            </a:pPr>
            <a:r>
              <a:rPr b="1" lang="en" sz="3000">
                <a:solidFill>
                  <a:srgbClr val="FFFFFF"/>
                </a:solidFill>
                <a:latin typeface="Open Sans"/>
                <a:ea typeface="Open Sans"/>
                <a:cs typeface="Open Sans"/>
                <a:sym typeface="Open Sans"/>
              </a:rPr>
              <a:t>Let’s improve this now.</a:t>
            </a:r>
            <a:endParaRPr b="1" sz="3000">
              <a:solidFill>
                <a:srgbClr val="FFFFFF"/>
              </a:solidFill>
              <a:latin typeface="Open Sans"/>
              <a:ea typeface="Open Sans"/>
              <a:cs typeface="Open Sans"/>
              <a:sym typeface="Open Sans"/>
            </a:endParaRPr>
          </a:p>
          <a:p>
            <a:pPr indent="0" lvl="0" marL="0" rtl="0" algn="l">
              <a:spcBef>
                <a:spcPts val="0"/>
              </a:spcBef>
              <a:spcAft>
                <a:spcPts val="0"/>
              </a:spcAft>
              <a:buNone/>
            </a:pPr>
            <a:r>
              <a:t/>
            </a:r>
            <a:endParaRPr b="1" sz="3000">
              <a:solidFill>
                <a:srgbClr val="FFFFFF"/>
              </a:solidFill>
              <a:latin typeface="Open Sans"/>
              <a:ea typeface="Open Sans"/>
              <a:cs typeface="Open Sans"/>
              <a:sym typeface="Open Sans"/>
            </a:endParaRPr>
          </a:p>
        </p:txBody>
      </p:sp>
      <p:sp>
        <p:nvSpPr>
          <p:cNvPr id="555" name="Google Shape;555;p7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75"/>
          <p:cNvSpPr txBox="1"/>
          <p:nvPr>
            <p:ph idx="1" type="body"/>
          </p:nvPr>
        </p:nvSpPr>
        <p:spPr>
          <a:xfrm>
            <a:off x="342750" y="1695725"/>
            <a:ext cx="8458500" cy="399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t>Now that your skill is working, we're going to add the following functionality: </a:t>
            </a:r>
            <a:endParaRPr sz="2200"/>
          </a:p>
          <a:p>
            <a:pPr indent="0" lvl="0" marL="0" rtl="0" algn="l">
              <a:lnSpc>
                <a:spcPct val="150000"/>
              </a:lnSpc>
              <a:spcBef>
                <a:spcPts val="0"/>
              </a:spcBef>
              <a:spcAft>
                <a:spcPts val="0"/>
              </a:spcAft>
              <a:buNone/>
            </a:pPr>
            <a:r>
              <a:t/>
            </a:r>
            <a:endParaRPr sz="2200"/>
          </a:p>
          <a:p>
            <a:pPr indent="-368300" lvl="0" marL="914400" rtl="0" algn="l">
              <a:lnSpc>
                <a:spcPct val="115000"/>
              </a:lnSpc>
              <a:spcBef>
                <a:spcPts val="0"/>
              </a:spcBef>
              <a:spcAft>
                <a:spcPts val="0"/>
              </a:spcAft>
              <a:buSzPts val="2200"/>
              <a:buAutoNum type="arabicPeriod"/>
            </a:pPr>
            <a:r>
              <a:rPr lang="en" sz="2200">
                <a:solidFill>
                  <a:schemeClr val="dk1"/>
                </a:solidFill>
              </a:rPr>
              <a:t>Ask the User a question. </a:t>
            </a:r>
            <a:endParaRPr sz="2200">
              <a:solidFill>
                <a:schemeClr val="dk1"/>
              </a:solidFill>
            </a:endParaRPr>
          </a:p>
          <a:p>
            <a:pPr indent="-368300" lvl="0" marL="914400" rtl="0" algn="l">
              <a:lnSpc>
                <a:spcPct val="115000"/>
              </a:lnSpc>
              <a:spcBef>
                <a:spcPts val="1000"/>
              </a:spcBef>
              <a:spcAft>
                <a:spcPts val="0"/>
              </a:spcAft>
              <a:buClr>
                <a:schemeClr val="dk1"/>
              </a:buClr>
              <a:buSzPts val="2200"/>
              <a:buAutoNum type="arabicPeriod"/>
            </a:pPr>
            <a:r>
              <a:rPr lang="en" sz="2200">
                <a:solidFill>
                  <a:schemeClr val="dk1"/>
                </a:solidFill>
              </a:rPr>
              <a:t>Listen for the answer. </a:t>
            </a:r>
            <a:endParaRPr sz="2200">
              <a:solidFill>
                <a:schemeClr val="dk1"/>
              </a:solidFill>
            </a:endParaRPr>
          </a:p>
          <a:p>
            <a:pPr indent="-368300" lvl="0" marL="914400" rtl="0" algn="l">
              <a:lnSpc>
                <a:spcPct val="115000"/>
              </a:lnSpc>
              <a:spcBef>
                <a:spcPts val="1000"/>
              </a:spcBef>
              <a:spcAft>
                <a:spcPts val="0"/>
              </a:spcAft>
              <a:buClr>
                <a:schemeClr val="dk1"/>
              </a:buClr>
              <a:buSzPts val="2200"/>
              <a:buAutoNum type="arabicPeriod"/>
            </a:pPr>
            <a:r>
              <a:rPr lang="en" sz="2200">
                <a:solidFill>
                  <a:schemeClr val="dk1"/>
                </a:solidFill>
              </a:rPr>
              <a:t>Respond</a:t>
            </a:r>
            <a:r>
              <a:rPr lang="en" sz="2200">
                <a:solidFill>
                  <a:schemeClr val="dk1"/>
                </a:solidFill>
              </a:rPr>
              <a:t>. </a:t>
            </a:r>
            <a:endParaRPr sz="2200">
              <a:solidFill>
                <a:schemeClr val="dk1"/>
              </a:solidFill>
            </a:endParaRPr>
          </a:p>
          <a:p>
            <a:pPr indent="0" lvl="0" marL="0" rtl="0" algn="l">
              <a:lnSpc>
                <a:spcPct val="150000"/>
              </a:lnSpc>
              <a:spcBef>
                <a:spcPts val="1000"/>
              </a:spcBef>
              <a:spcAft>
                <a:spcPts val="0"/>
              </a:spcAft>
              <a:buNone/>
            </a:pPr>
            <a:r>
              <a:t/>
            </a:r>
            <a:endParaRPr sz="2200"/>
          </a:p>
        </p:txBody>
      </p:sp>
      <p:sp>
        <p:nvSpPr>
          <p:cNvPr id="561" name="Google Shape;561;p75"/>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Steps to Build Your Skill</a:t>
            </a:r>
            <a:endParaRPr sz="3000"/>
          </a:p>
        </p:txBody>
      </p:sp>
      <p:pic>
        <p:nvPicPr>
          <p:cNvPr id="562" name="Google Shape;562;p75"/>
          <p:cNvPicPr preferRelativeResize="0"/>
          <p:nvPr/>
        </p:nvPicPr>
        <p:blipFill>
          <a:blip r:embed="rId3">
            <a:alphaModFix/>
          </a:blip>
          <a:stretch>
            <a:fillRect/>
          </a:stretch>
        </p:blipFill>
        <p:spPr>
          <a:xfrm>
            <a:off x="5044025" y="2842675"/>
            <a:ext cx="2702975" cy="2702975"/>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6" name="Shape 566"/>
        <p:cNvGrpSpPr/>
        <p:nvPr/>
      </p:nvGrpSpPr>
      <p:grpSpPr>
        <a:xfrm>
          <a:off x="0" y="0"/>
          <a:ext cx="0" cy="0"/>
          <a:chOff x="0" y="0"/>
          <a:chExt cx="0" cy="0"/>
        </a:xfrm>
      </p:grpSpPr>
      <p:sp>
        <p:nvSpPr>
          <p:cNvPr id="567" name="Google Shape;567;p76"/>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Customizing Your Skill</a:t>
            </a:r>
            <a:endParaRPr sz="3000"/>
          </a:p>
        </p:txBody>
      </p:sp>
      <p:sp>
        <p:nvSpPr>
          <p:cNvPr id="568" name="Google Shape;568;p76"/>
          <p:cNvSpPr txBox="1"/>
          <p:nvPr/>
        </p:nvSpPr>
        <p:spPr>
          <a:xfrm>
            <a:off x="161550" y="1788625"/>
            <a:ext cx="8820900" cy="1844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100">
                <a:solidFill>
                  <a:schemeClr val="dk1"/>
                </a:solidFill>
                <a:latin typeface="Open Sans"/>
                <a:ea typeface="Open Sans"/>
                <a:cs typeface="Open Sans"/>
                <a:sym typeface="Open Sans"/>
              </a:rPr>
              <a:t>We will now ask the user for their birthday when the app launches.</a:t>
            </a:r>
            <a:endParaRPr sz="2100">
              <a:solidFill>
                <a:schemeClr val="dk1"/>
              </a:solidFill>
              <a:latin typeface="Open Sans"/>
              <a:ea typeface="Open Sans"/>
              <a:cs typeface="Open Sans"/>
              <a:sym typeface="Open Sans"/>
            </a:endParaRPr>
          </a:p>
          <a:p>
            <a:pPr indent="-361950" lvl="0" marL="457200" rtl="0" algn="l">
              <a:lnSpc>
                <a:spcPct val="115000"/>
              </a:lnSpc>
              <a:spcBef>
                <a:spcPts val="1000"/>
              </a:spcBef>
              <a:spcAft>
                <a:spcPts val="0"/>
              </a:spcAft>
              <a:buClr>
                <a:schemeClr val="dk1"/>
              </a:buClr>
              <a:buSzPts val="2100"/>
              <a:buFont typeface="Open Sans"/>
              <a:buAutoNum type="arabicPeriod"/>
            </a:pPr>
            <a:r>
              <a:rPr lang="en" sz="2100">
                <a:solidFill>
                  <a:schemeClr val="dk1"/>
                </a:solidFill>
                <a:latin typeface="Open Sans"/>
                <a:ea typeface="Open Sans"/>
                <a:cs typeface="Open Sans"/>
                <a:sym typeface="Open Sans"/>
              </a:rPr>
              <a:t>Return to the Code tab. </a:t>
            </a:r>
            <a:endParaRPr sz="2100">
              <a:solidFill>
                <a:schemeClr val="dk1"/>
              </a:solidFill>
              <a:latin typeface="Open Sans"/>
              <a:ea typeface="Open Sans"/>
              <a:cs typeface="Open Sans"/>
              <a:sym typeface="Open Sans"/>
            </a:endParaRPr>
          </a:p>
          <a:p>
            <a:pPr indent="-361950" lvl="0" marL="457200" rtl="0" algn="l">
              <a:lnSpc>
                <a:spcPct val="115000"/>
              </a:lnSpc>
              <a:spcBef>
                <a:spcPts val="1000"/>
              </a:spcBef>
              <a:spcAft>
                <a:spcPts val="1000"/>
              </a:spcAft>
              <a:buClr>
                <a:schemeClr val="dk1"/>
              </a:buClr>
              <a:buSzPts val="2100"/>
              <a:buFont typeface="Open Sans"/>
              <a:buAutoNum type="arabicPeriod"/>
            </a:pPr>
            <a:r>
              <a:rPr lang="en" sz="2100">
                <a:solidFill>
                  <a:schemeClr val="dk1"/>
                </a:solidFill>
                <a:latin typeface="Open Sans"/>
                <a:ea typeface="Open Sans"/>
                <a:cs typeface="Open Sans"/>
                <a:sym typeface="Open Sans"/>
              </a:rPr>
              <a:t>I</a:t>
            </a:r>
            <a:r>
              <a:rPr lang="en" sz="2100">
                <a:solidFill>
                  <a:schemeClr val="dk1"/>
                </a:solidFill>
                <a:latin typeface="Open Sans"/>
                <a:ea typeface="Open Sans"/>
                <a:cs typeface="Open Sans"/>
                <a:sym typeface="Open Sans"/>
              </a:rPr>
              <a:t>n </a:t>
            </a:r>
            <a:r>
              <a:rPr b="1" lang="en" sz="2100">
                <a:solidFill>
                  <a:schemeClr val="dk1"/>
                </a:solidFill>
                <a:latin typeface="Consolas"/>
                <a:ea typeface="Consolas"/>
                <a:cs typeface="Consolas"/>
                <a:sym typeface="Consolas"/>
              </a:rPr>
              <a:t>index.js</a:t>
            </a:r>
            <a:r>
              <a:rPr lang="en" sz="2100">
                <a:solidFill>
                  <a:schemeClr val="dk1"/>
                </a:solidFill>
                <a:latin typeface="Open Sans"/>
                <a:ea typeface="Open Sans"/>
                <a:cs typeface="Open Sans"/>
                <a:sym typeface="Open Sans"/>
              </a:rPr>
              <a:t>, edit the </a:t>
            </a:r>
            <a:r>
              <a:rPr lang="en" sz="2100">
                <a:latin typeface="Open Sans"/>
                <a:ea typeface="Open Sans"/>
                <a:cs typeface="Open Sans"/>
                <a:sym typeface="Open Sans"/>
              </a:rPr>
              <a:t>speechText</a:t>
            </a:r>
            <a:r>
              <a:rPr lang="en" sz="2100">
                <a:solidFill>
                  <a:srgbClr val="5EA5E5"/>
                </a:solidFill>
                <a:latin typeface="Consolas"/>
                <a:ea typeface="Consolas"/>
                <a:cs typeface="Consolas"/>
                <a:sym typeface="Consolas"/>
              </a:rPr>
              <a:t> </a:t>
            </a:r>
            <a:r>
              <a:rPr lang="en" sz="2100">
                <a:solidFill>
                  <a:schemeClr val="dk1"/>
                </a:solidFill>
                <a:latin typeface="Open Sans"/>
                <a:ea typeface="Open Sans"/>
                <a:cs typeface="Open Sans"/>
                <a:sym typeface="Open Sans"/>
              </a:rPr>
              <a:t>variable to ask for the user’s birthday.</a:t>
            </a:r>
            <a:endParaRPr sz="2100">
              <a:solidFill>
                <a:schemeClr val="dk1"/>
              </a:solidFill>
              <a:latin typeface="Open Sans"/>
              <a:ea typeface="Open Sans"/>
              <a:cs typeface="Open Sans"/>
              <a:sym typeface="Open Sans"/>
            </a:endParaRPr>
          </a:p>
        </p:txBody>
      </p:sp>
      <p:pic>
        <p:nvPicPr>
          <p:cNvPr id="569" name="Google Shape;569;p76"/>
          <p:cNvPicPr preferRelativeResize="0"/>
          <p:nvPr/>
        </p:nvPicPr>
        <p:blipFill>
          <a:blip r:embed="rId3">
            <a:alphaModFix/>
          </a:blip>
          <a:stretch>
            <a:fillRect/>
          </a:stretch>
        </p:blipFill>
        <p:spPr>
          <a:xfrm>
            <a:off x="1009650" y="4186925"/>
            <a:ext cx="7124700" cy="2362200"/>
          </a:xfrm>
          <a:prstGeom prst="rect">
            <a:avLst/>
          </a:prstGeom>
          <a:noFill/>
          <a:ln>
            <a:noFill/>
          </a:ln>
        </p:spPr>
      </p:pic>
      <p:sp>
        <p:nvSpPr>
          <p:cNvPr id="570" name="Google Shape;570;p76"/>
          <p:cNvSpPr/>
          <p:nvPr/>
        </p:nvSpPr>
        <p:spPr>
          <a:xfrm>
            <a:off x="3669950" y="5180575"/>
            <a:ext cx="4198200" cy="222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4" name="Shape 574"/>
        <p:cNvGrpSpPr/>
        <p:nvPr/>
      </p:nvGrpSpPr>
      <p:grpSpPr>
        <a:xfrm>
          <a:off x="0" y="0"/>
          <a:ext cx="0" cy="0"/>
          <a:chOff x="0" y="0"/>
          <a:chExt cx="0" cy="0"/>
        </a:xfrm>
      </p:grpSpPr>
      <p:sp>
        <p:nvSpPr>
          <p:cNvPr id="575" name="Google Shape;575;p77"/>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Customizing Your Skill</a:t>
            </a:r>
            <a:endParaRPr sz="3000"/>
          </a:p>
        </p:txBody>
      </p:sp>
      <p:sp>
        <p:nvSpPr>
          <p:cNvPr id="576" name="Google Shape;576;p77"/>
          <p:cNvSpPr txBox="1"/>
          <p:nvPr/>
        </p:nvSpPr>
        <p:spPr>
          <a:xfrm>
            <a:off x="161550" y="1788625"/>
            <a:ext cx="8820900" cy="1844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dk1"/>
              </a:buClr>
              <a:buSzPts val="2100"/>
              <a:buFont typeface="Open Sans"/>
              <a:buAutoNum type="arabicPeriod" startAt="3"/>
            </a:pPr>
            <a:r>
              <a:rPr lang="en" sz="2100">
                <a:solidFill>
                  <a:schemeClr val="dk1"/>
                </a:solidFill>
                <a:latin typeface="Open Sans"/>
                <a:ea typeface="Open Sans"/>
                <a:cs typeface="Open Sans"/>
                <a:sym typeface="Open Sans"/>
              </a:rPr>
              <a:t>Now we want to allow the Skill to re-prompt the user. Remove the slashes you added before. </a:t>
            </a:r>
            <a:endParaRPr sz="2100">
              <a:solidFill>
                <a:schemeClr val="dk1"/>
              </a:solidFill>
              <a:latin typeface="Open Sans"/>
              <a:ea typeface="Open Sans"/>
              <a:cs typeface="Open Sans"/>
              <a:sym typeface="Open Sans"/>
            </a:endParaRPr>
          </a:p>
        </p:txBody>
      </p:sp>
      <p:grpSp>
        <p:nvGrpSpPr>
          <p:cNvPr id="577" name="Google Shape;577;p77"/>
          <p:cNvGrpSpPr/>
          <p:nvPr/>
        </p:nvGrpSpPr>
        <p:grpSpPr>
          <a:xfrm>
            <a:off x="716188" y="3240025"/>
            <a:ext cx="7711625" cy="2529575"/>
            <a:chOff x="985825" y="3240025"/>
            <a:chExt cx="7711625" cy="2529575"/>
          </a:xfrm>
        </p:grpSpPr>
        <p:pic>
          <p:nvPicPr>
            <p:cNvPr id="578" name="Google Shape;578;p77"/>
            <p:cNvPicPr preferRelativeResize="0"/>
            <p:nvPr/>
          </p:nvPicPr>
          <p:blipFill>
            <a:blip r:embed="rId3">
              <a:alphaModFix/>
            </a:blip>
            <a:stretch>
              <a:fillRect/>
            </a:stretch>
          </p:blipFill>
          <p:spPr>
            <a:xfrm>
              <a:off x="985825" y="3240025"/>
              <a:ext cx="7711625" cy="2529575"/>
            </a:xfrm>
            <a:prstGeom prst="rect">
              <a:avLst/>
            </a:prstGeom>
            <a:noFill/>
            <a:ln>
              <a:noFill/>
            </a:ln>
          </p:spPr>
        </p:pic>
        <p:sp>
          <p:nvSpPr>
            <p:cNvPr id="579" name="Google Shape;579;p77"/>
            <p:cNvSpPr/>
            <p:nvPr/>
          </p:nvSpPr>
          <p:spPr>
            <a:xfrm>
              <a:off x="2468900" y="4898325"/>
              <a:ext cx="2020200" cy="23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78"/>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Customizing Your Skill</a:t>
            </a:r>
            <a:endParaRPr sz="3000"/>
          </a:p>
        </p:txBody>
      </p:sp>
      <p:sp>
        <p:nvSpPr>
          <p:cNvPr id="585" name="Google Shape;585;p78"/>
          <p:cNvSpPr txBox="1"/>
          <p:nvPr/>
        </p:nvSpPr>
        <p:spPr>
          <a:xfrm>
            <a:off x="161550" y="1483825"/>
            <a:ext cx="8820900" cy="1844400"/>
          </a:xfrm>
          <a:prstGeom prst="rect">
            <a:avLst/>
          </a:prstGeom>
          <a:noFill/>
          <a:ln>
            <a:noFill/>
          </a:ln>
        </p:spPr>
        <p:txBody>
          <a:bodyPr anchorCtr="0" anchor="t" bIns="91425" lIns="91425" spcFirstLastPara="1" rIns="91425" wrap="square" tIns="91425">
            <a:noAutofit/>
          </a:bodyPr>
          <a:lstStyle/>
          <a:p>
            <a:pPr indent="-361950" lvl="0" marL="457200" rtl="0" algn="l">
              <a:lnSpc>
                <a:spcPct val="115000"/>
              </a:lnSpc>
              <a:spcBef>
                <a:spcPts val="0"/>
              </a:spcBef>
              <a:spcAft>
                <a:spcPts val="0"/>
              </a:spcAft>
              <a:buClr>
                <a:schemeClr val="dk1"/>
              </a:buClr>
              <a:buSzPts val="2100"/>
              <a:buFont typeface="Open Sans"/>
              <a:buAutoNum type="arabicPeriod" startAt="4"/>
            </a:pPr>
            <a:r>
              <a:rPr lang="en" sz="2200">
                <a:solidFill>
                  <a:schemeClr val="dk1"/>
                </a:solidFill>
                <a:latin typeface="Open Sans"/>
                <a:ea typeface="Open Sans"/>
                <a:cs typeface="Open Sans"/>
                <a:sym typeface="Open Sans"/>
              </a:rPr>
              <a:t>The best practice is to keep the speech and reprompt text different, so now we're going to add a variable for the reprompt text. Add Line 12 to your code.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4"/>
            </a:pPr>
            <a:r>
              <a:rPr lang="en" sz="2200">
                <a:solidFill>
                  <a:schemeClr val="dk1"/>
                </a:solidFill>
                <a:latin typeface="Open Sans"/>
                <a:ea typeface="Open Sans"/>
                <a:cs typeface="Open Sans"/>
                <a:sym typeface="Open Sans"/>
              </a:rPr>
              <a:t>Then, change the variable name on Line 15 to </a:t>
            </a:r>
            <a:r>
              <a:rPr b="1" lang="en" sz="2200">
                <a:solidFill>
                  <a:schemeClr val="dk1"/>
                </a:solidFill>
                <a:latin typeface="Consolas"/>
                <a:ea typeface="Consolas"/>
                <a:cs typeface="Consolas"/>
                <a:sym typeface="Consolas"/>
              </a:rPr>
              <a:t>repromptText</a:t>
            </a:r>
            <a:r>
              <a:rPr lang="en" sz="2200">
                <a:solidFill>
                  <a:schemeClr val="dk1"/>
                </a:solidFill>
                <a:latin typeface="Open Sans"/>
                <a:ea typeface="Open Sans"/>
                <a:cs typeface="Open Sans"/>
                <a:sym typeface="Open Sans"/>
              </a:rPr>
              <a:t>.</a:t>
            </a:r>
            <a:endParaRPr sz="2200">
              <a:solidFill>
                <a:schemeClr val="dk1"/>
              </a:solidFill>
              <a:latin typeface="Open Sans"/>
              <a:ea typeface="Open Sans"/>
              <a:cs typeface="Open Sans"/>
              <a:sym typeface="Open Sans"/>
            </a:endParaRPr>
          </a:p>
        </p:txBody>
      </p:sp>
      <p:pic>
        <p:nvPicPr>
          <p:cNvPr id="586" name="Google Shape;586;p78"/>
          <p:cNvPicPr preferRelativeResize="0"/>
          <p:nvPr/>
        </p:nvPicPr>
        <p:blipFill>
          <a:blip r:embed="rId3">
            <a:alphaModFix/>
          </a:blip>
          <a:stretch>
            <a:fillRect/>
          </a:stretch>
        </p:blipFill>
        <p:spPr>
          <a:xfrm>
            <a:off x="161550" y="3633025"/>
            <a:ext cx="8820900" cy="2896085"/>
          </a:xfrm>
          <a:prstGeom prst="rect">
            <a:avLst/>
          </a:prstGeom>
          <a:noFill/>
          <a:ln>
            <a:noFill/>
          </a:ln>
        </p:spPr>
      </p:pic>
      <p:sp>
        <p:nvSpPr>
          <p:cNvPr id="587" name="Google Shape;587;p78"/>
          <p:cNvSpPr/>
          <p:nvPr/>
        </p:nvSpPr>
        <p:spPr>
          <a:xfrm>
            <a:off x="1751575" y="5625425"/>
            <a:ext cx="2416800" cy="25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78"/>
          <p:cNvSpPr/>
          <p:nvPr/>
        </p:nvSpPr>
        <p:spPr>
          <a:xfrm>
            <a:off x="217300" y="4955975"/>
            <a:ext cx="8725800" cy="250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2" name="Shape 592"/>
        <p:cNvGrpSpPr/>
        <p:nvPr/>
      </p:nvGrpSpPr>
      <p:grpSpPr>
        <a:xfrm>
          <a:off x="0" y="0"/>
          <a:ext cx="0" cy="0"/>
          <a:chOff x="0" y="0"/>
          <a:chExt cx="0" cy="0"/>
        </a:xfrm>
      </p:grpSpPr>
      <p:sp>
        <p:nvSpPr>
          <p:cNvPr id="593" name="Google Shape;593;p79"/>
          <p:cNvSpPr txBox="1"/>
          <p:nvPr>
            <p:ph type="title"/>
          </p:nvPr>
        </p:nvSpPr>
        <p:spPr>
          <a:xfrm>
            <a:off x="161550" y="6555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Save And Deploy </a:t>
            </a:r>
            <a:endParaRPr sz="3000"/>
          </a:p>
        </p:txBody>
      </p:sp>
      <p:sp>
        <p:nvSpPr>
          <p:cNvPr id="594" name="Google Shape;594;p79"/>
          <p:cNvSpPr txBox="1"/>
          <p:nvPr/>
        </p:nvSpPr>
        <p:spPr>
          <a:xfrm>
            <a:off x="161550" y="1790400"/>
            <a:ext cx="8820900" cy="1347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Save your Skill.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Then Deploy it so that we can test it!</a:t>
            </a:r>
            <a:endParaRPr sz="2200">
              <a:solidFill>
                <a:schemeClr val="dk1"/>
              </a:solidFill>
              <a:latin typeface="Open Sans"/>
              <a:ea typeface="Open Sans"/>
              <a:cs typeface="Open Sans"/>
              <a:sym typeface="Open Sans"/>
            </a:endParaRPr>
          </a:p>
        </p:txBody>
      </p:sp>
      <p:grpSp>
        <p:nvGrpSpPr>
          <p:cNvPr id="595" name="Google Shape;595;p79"/>
          <p:cNvGrpSpPr/>
          <p:nvPr/>
        </p:nvGrpSpPr>
        <p:grpSpPr>
          <a:xfrm>
            <a:off x="152400" y="3186300"/>
            <a:ext cx="8839200" cy="2454918"/>
            <a:chOff x="152400" y="3414900"/>
            <a:chExt cx="8839200" cy="2454918"/>
          </a:xfrm>
        </p:grpSpPr>
        <p:pic>
          <p:nvPicPr>
            <p:cNvPr id="596" name="Google Shape;596;p79"/>
            <p:cNvPicPr preferRelativeResize="0"/>
            <p:nvPr/>
          </p:nvPicPr>
          <p:blipFill>
            <a:blip r:embed="rId3">
              <a:alphaModFix/>
            </a:blip>
            <a:stretch>
              <a:fillRect/>
            </a:stretch>
          </p:blipFill>
          <p:spPr>
            <a:xfrm>
              <a:off x="152400" y="3414900"/>
              <a:ext cx="8839200" cy="2454918"/>
            </a:xfrm>
            <a:prstGeom prst="rect">
              <a:avLst/>
            </a:prstGeom>
            <a:noFill/>
            <a:ln cap="flat" cmpd="sng" w="19050">
              <a:solidFill>
                <a:schemeClr val="dk2"/>
              </a:solidFill>
              <a:prstDash val="solid"/>
              <a:round/>
              <a:headEnd len="sm" w="sm" type="none"/>
              <a:tailEnd len="sm" w="sm" type="none"/>
            </a:ln>
          </p:spPr>
        </p:pic>
        <p:sp>
          <p:nvSpPr>
            <p:cNvPr id="597" name="Google Shape;597;p79"/>
            <p:cNvSpPr/>
            <p:nvPr/>
          </p:nvSpPr>
          <p:spPr>
            <a:xfrm>
              <a:off x="4386750" y="4064950"/>
              <a:ext cx="1518600" cy="40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79"/>
            <p:cNvSpPr/>
            <p:nvPr/>
          </p:nvSpPr>
          <p:spPr>
            <a:xfrm>
              <a:off x="5905350" y="4064950"/>
              <a:ext cx="1518600" cy="406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3" name="Shape 243"/>
        <p:cNvGrpSpPr/>
        <p:nvPr/>
      </p:nvGrpSpPr>
      <p:grpSpPr>
        <a:xfrm>
          <a:off x="0" y="0"/>
          <a:ext cx="0" cy="0"/>
          <a:chOff x="0" y="0"/>
          <a:chExt cx="0" cy="0"/>
        </a:xfrm>
      </p:grpSpPr>
      <p:sp>
        <p:nvSpPr>
          <p:cNvPr id="244" name="Google Shape;244;p35"/>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45" name="Google Shape;245;p35"/>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246" name="Google Shape;246;p35"/>
          <p:cNvPicPr preferRelativeResize="0"/>
          <p:nvPr/>
        </p:nvPicPr>
        <p:blipFill>
          <a:blip r:embed="rId3">
            <a:alphaModFix/>
          </a:blip>
          <a:stretch>
            <a:fillRect/>
          </a:stretch>
        </p:blipFill>
        <p:spPr>
          <a:xfrm>
            <a:off x="1056500" y="2130421"/>
            <a:ext cx="390525"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2" name="Shape 602"/>
        <p:cNvGrpSpPr/>
        <p:nvPr/>
      </p:nvGrpSpPr>
      <p:grpSpPr>
        <a:xfrm>
          <a:off x="0" y="0"/>
          <a:ext cx="0" cy="0"/>
          <a:chOff x="0" y="0"/>
          <a:chExt cx="0" cy="0"/>
        </a:xfrm>
      </p:grpSpPr>
      <p:sp>
        <p:nvSpPr>
          <p:cNvPr id="603" name="Google Shape;603;p8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80"/>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Great! You told Alexa to ask for input. But how are you going to save it and respond to it? </a:t>
            </a:r>
            <a:endParaRPr b="1" sz="2800">
              <a:solidFill>
                <a:schemeClr val="lt1"/>
              </a:solidFill>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8" name="Shape 608"/>
        <p:cNvGrpSpPr/>
        <p:nvPr/>
      </p:nvGrpSpPr>
      <p:grpSpPr>
        <a:xfrm>
          <a:off x="0" y="0"/>
          <a:ext cx="0" cy="0"/>
          <a:chOff x="0" y="0"/>
          <a:chExt cx="0" cy="0"/>
        </a:xfrm>
      </p:grpSpPr>
      <p:sp>
        <p:nvSpPr>
          <p:cNvPr id="609" name="Google Shape;609;p81"/>
          <p:cNvSpPr txBox="1"/>
          <p:nvPr/>
        </p:nvSpPr>
        <p:spPr>
          <a:xfrm>
            <a:off x="505250" y="2281825"/>
            <a:ext cx="5535300" cy="2222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Return to the </a:t>
            </a:r>
            <a:r>
              <a:rPr b="1" lang="en" sz="2200">
                <a:solidFill>
                  <a:schemeClr val="dk1"/>
                </a:solidFill>
                <a:latin typeface="Open Sans"/>
                <a:ea typeface="Open Sans"/>
                <a:cs typeface="Open Sans"/>
                <a:sym typeface="Open Sans"/>
              </a:rPr>
              <a:t>Build</a:t>
            </a:r>
            <a:r>
              <a:rPr lang="en" sz="2200">
                <a:solidFill>
                  <a:schemeClr val="dk1"/>
                </a:solidFill>
                <a:latin typeface="Open Sans"/>
                <a:ea typeface="Open Sans"/>
                <a:cs typeface="Open Sans"/>
                <a:sym typeface="Open Sans"/>
              </a:rPr>
              <a:t> tab.</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You should be able to see a list of </a:t>
            </a:r>
            <a:r>
              <a:rPr b="1" lang="en" sz="2200">
                <a:solidFill>
                  <a:schemeClr val="dk1"/>
                </a:solidFill>
                <a:latin typeface="Open Sans"/>
                <a:ea typeface="Open Sans"/>
                <a:cs typeface="Open Sans"/>
                <a:sym typeface="Open Sans"/>
              </a:rPr>
              <a:t>Intents</a:t>
            </a:r>
            <a:r>
              <a:rPr lang="en" sz="2200">
                <a:solidFill>
                  <a:schemeClr val="dk1"/>
                </a:solidFill>
                <a:latin typeface="Open Sans"/>
                <a:ea typeface="Open Sans"/>
                <a:cs typeface="Open Sans"/>
                <a:sym typeface="Open Sans"/>
              </a:rPr>
              <a:t> on the left hand side.</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Click on the </a:t>
            </a:r>
            <a:r>
              <a:rPr b="1" lang="en" sz="2200">
                <a:solidFill>
                  <a:srgbClr val="5EA5E5"/>
                </a:solidFill>
                <a:latin typeface="Open Sans"/>
                <a:ea typeface="Open Sans"/>
                <a:cs typeface="Open Sans"/>
                <a:sym typeface="Open Sans"/>
              </a:rPr>
              <a:t>Add</a:t>
            </a:r>
            <a:r>
              <a:rPr lang="en" sz="2200">
                <a:solidFill>
                  <a:schemeClr val="dk1"/>
                </a:solidFill>
                <a:latin typeface="Open Sans"/>
                <a:ea typeface="Open Sans"/>
                <a:cs typeface="Open Sans"/>
                <a:sym typeface="Open Sans"/>
              </a:rPr>
              <a:t> button to create a new intent.</a:t>
            </a:r>
            <a:endParaRPr sz="2200">
              <a:solidFill>
                <a:schemeClr val="dk1"/>
              </a:solidFill>
              <a:latin typeface="Open Sans"/>
              <a:ea typeface="Open Sans"/>
              <a:cs typeface="Open Sans"/>
              <a:sym typeface="Open Sans"/>
            </a:endParaRPr>
          </a:p>
        </p:txBody>
      </p:sp>
      <p:sp>
        <p:nvSpPr>
          <p:cNvPr id="610" name="Google Shape;610;p81"/>
          <p:cNvSpPr txBox="1"/>
          <p:nvPr/>
        </p:nvSpPr>
        <p:spPr>
          <a:xfrm>
            <a:off x="559950" y="1475563"/>
            <a:ext cx="8024100" cy="568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2200">
                <a:latin typeface="Open Sans"/>
                <a:ea typeface="Open Sans"/>
                <a:cs typeface="Open Sans"/>
                <a:sym typeface="Open Sans"/>
              </a:rPr>
              <a:t>We need to create an intent! </a:t>
            </a:r>
            <a:endParaRPr sz="2200">
              <a:latin typeface="Open Sans"/>
              <a:ea typeface="Open Sans"/>
              <a:cs typeface="Open Sans"/>
              <a:sym typeface="Open Sans"/>
            </a:endParaRPr>
          </a:p>
        </p:txBody>
      </p:sp>
      <p:grpSp>
        <p:nvGrpSpPr>
          <p:cNvPr id="611" name="Google Shape;611;p81"/>
          <p:cNvGrpSpPr/>
          <p:nvPr/>
        </p:nvGrpSpPr>
        <p:grpSpPr>
          <a:xfrm>
            <a:off x="6144525" y="2109875"/>
            <a:ext cx="2588925" cy="4170600"/>
            <a:chOff x="6133950" y="2522625"/>
            <a:chExt cx="2588925" cy="4170600"/>
          </a:xfrm>
        </p:grpSpPr>
        <p:pic>
          <p:nvPicPr>
            <p:cNvPr id="612" name="Google Shape;612;p81"/>
            <p:cNvPicPr preferRelativeResize="0"/>
            <p:nvPr/>
          </p:nvPicPr>
          <p:blipFill>
            <a:blip r:embed="rId3">
              <a:alphaModFix/>
            </a:blip>
            <a:stretch>
              <a:fillRect/>
            </a:stretch>
          </p:blipFill>
          <p:spPr>
            <a:xfrm>
              <a:off x="6133950" y="2522625"/>
              <a:ext cx="2588925" cy="4170600"/>
            </a:xfrm>
            <a:prstGeom prst="rect">
              <a:avLst/>
            </a:prstGeom>
            <a:noFill/>
            <a:ln cap="flat" cmpd="sng" w="19050">
              <a:solidFill>
                <a:schemeClr val="dk2"/>
              </a:solidFill>
              <a:prstDash val="solid"/>
              <a:round/>
              <a:headEnd len="sm" w="sm" type="none"/>
              <a:tailEnd len="sm" w="sm" type="none"/>
            </a:ln>
          </p:spPr>
        </p:pic>
        <p:sp>
          <p:nvSpPr>
            <p:cNvPr id="613" name="Google Shape;613;p81"/>
            <p:cNvSpPr/>
            <p:nvPr/>
          </p:nvSpPr>
          <p:spPr>
            <a:xfrm>
              <a:off x="8087525" y="4590225"/>
              <a:ext cx="573900" cy="300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81"/>
          <p:cNvSpPr txBox="1"/>
          <p:nvPr>
            <p:ph type="title"/>
          </p:nvPr>
        </p:nvSpPr>
        <p:spPr>
          <a:xfrm>
            <a:off x="161550" y="6810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An Intent</a:t>
            </a:r>
            <a:endParaRPr sz="3000"/>
          </a:p>
        </p:txBody>
      </p:sp>
      <p:grpSp>
        <p:nvGrpSpPr>
          <p:cNvPr id="615" name="Google Shape;615;p81"/>
          <p:cNvGrpSpPr/>
          <p:nvPr/>
        </p:nvGrpSpPr>
        <p:grpSpPr>
          <a:xfrm>
            <a:off x="742695" y="5060140"/>
            <a:ext cx="4712468" cy="835463"/>
            <a:chOff x="4564393" y="1679614"/>
            <a:chExt cx="4195200" cy="764096"/>
          </a:xfrm>
        </p:grpSpPr>
        <p:grpSp>
          <p:nvGrpSpPr>
            <p:cNvPr id="616" name="Google Shape;616;p81"/>
            <p:cNvGrpSpPr/>
            <p:nvPr/>
          </p:nvGrpSpPr>
          <p:grpSpPr>
            <a:xfrm>
              <a:off x="4564393" y="1679614"/>
              <a:ext cx="4195200" cy="764004"/>
              <a:chOff x="174693" y="3572238"/>
              <a:chExt cx="4195200" cy="1998964"/>
            </a:xfrm>
          </p:grpSpPr>
          <p:sp>
            <p:nvSpPr>
              <p:cNvPr id="617" name="Google Shape;617;p81"/>
              <p:cNvSpPr/>
              <p:nvPr/>
            </p:nvSpPr>
            <p:spPr>
              <a:xfrm>
                <a:off x="174693" y="3673403"/>
                <a:ext cx="4195200" cy="1897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618" name="Google Shape;618;p81"/>
              <p:cNvSpPr/>
              <p:nvPr/>
            </p:nvSpPr>
            <p:spPr>
              <a:xfrm>
                <a:off x="174693" y="3572238"/>
                <a:ext cx="4195200" cy="7623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619" name="Google Shape;619;p81"/>
            <p:cNvSpPr txBox="1"/>
            <p:nvPr/>
          </p:nvSpPr>
          <p:spPr>
            <a:xfrm>
              <a:off x="4640597" y="2038110"/>
              <a:ext cx="4075200" cy="4056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FFFFFF"/>
                  </a:solidFill>
                  <a:latin typeface="Open Sans"/>
                  <a:ea typeface="Open Sans"/>
                  <a:cs typeface="Open Sans"/>
                  <a:sym typeface="Open Sans"/>
                </a:rPr>
                <a:t>Intent</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an action to fulfill a user’s request</a:t>
              </a:r>
              <a:endParaRPr sz="1800">
                <a:solidFill>
                  <a:srgbClr val="FFFFFF"/>
                </a:solidFill>
                <a:latin typeface="Open Sans"/>
                <a:ea typeface="Open Sans"/>
                <a:cs typeface="Open Sans"/>
                <a:sym typeface="Open Sans"/>
              </a:endParaRPr>
            </a:p>
          </p:txBody>
        </p:sp>
      </p:gr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82"/>
          <p:cNvSpPr txBox="1"/>
          <p:nvPr/>
        </p:nvSpPr>
        <p:spPr>
          <a:xfrm>
            <a:off x="576000" y="1701450"/>
            <a:ext cx="7992000" cy="13083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startAt="4"/>
            </a:pPr>
            <a:r>
              <a:rPr lang="en" sz="2000">
                <a:solidFill>
                  <a:schemeClr val="dk1"/>
                </a:solidFill>
                <a:latin typeface="Open Sans"/>
                <a:ea typeface="Open Sans"/>
                <a:cs typeface="Open Sans"/>
                <a:sym typeface="Open Sans"/>
              </a:rPr>
              <a:t>Name the intent </a:t>
            </a:r>
            <a:r>
              <a:rPr b="1" lang="en" sz="2000">
                <a:latin typeface="Consolas"/>
                <a:ea typeface="Consolas"/>
                <a:cs typeface="Consolas"/>
                <a:sym typeface="Consolas"/>
              </a:rPr>
              <a:t>CaptureBirthdayIntent</a:t>
            </a:r>
            <a:r>
              <a:rPr lang="en" sz="2000">
                <a:solidFill>
                  <a:schemeClr val="dk1"/>
                </a:solidFill>
                <a:latin typeface="Open Sans"/>
                <a:ea typeface="Open Sans"/>
                <a:cs typeface="Open Sans"/>
                <a:sym typeface="Open Sans"/>
              </a:rPr>
              <a:t>, and click on </a:t>
            </a:r>
            <a:r>
              <a:rPr b="1" lang="en" sz="2000">
                <a:solidFill>
                  <a:schemeClr val="dk1"/>
                </a:solidFill>
                <a:latin typeface="Open Sans"/>
                <a:ea typeface="Open Sans"/>
                <a:cs typeface="Open Sans"/>
                <a:sym typeface="Open Sans"/>
              </a:rPr>
              <a:t>Create custom intent</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sp>
        <p:nvSpPr>
          <p:cNvPr id="625" name="Google Shape;625;p82"/>
          <p:cNvSpPr txBox="1"/>
          <p:nvPr>
            <p:ph type="title"/>
          </p:nvPr>
        </p:nvSpPr>
        <p:spPr>
          <a:xfrm>
            <a:off x="161550" y="6810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Create </a:t>
            </a:r>
            <a:r>
              <a:rPr lang="en" sz="3000"/>
              <a:t>An Intent</a:t>
            </a:r>
            <a:endParaRPr sz="3000"/>
          </a:p>
        </p:txBody>
      </p:sp>
      <p:pic>
        <p:nvPicPr>
          <p:cNvPr id="626" name="Google Shape;626;p82"/>
          <p:cNvPicPr preferRelativeResize="0"/>
          <p:nvPr/>
        </p:nvPicPr>
        <p:blipFill>
          <a:blip r:embed="rId3">
            <a:alphaModFix/>
          </a:blip>
          <a:stretch>
            <a:fillRect/>
          </a:stretch>
        </p:blipFill>
        <p:spPr>
          <a:xfrm>
            <a:off x="1047750" y="3279713"/>
            <a:ext cx="7048500" cy="206692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0" name="Shape 630"/>
        <p:cNvGrpSpPr/>
        <p:nvPr/>
      </p:nvGrpSpPr>
      <p:grpSpPr>
        <a:xfrm>
          <a:off x="0" y="0"/>
          <a:ext cx="0" cy="0"/>
          <a:chOff x="0" y="0"/>
          <a:chExt cx="0" cy="0"/>
        </a:xfrm>
      </p:grpSpPr>
      <p:sp>
        <p:nvSpPr>
          <p:cNvPr id="631" name="Google Shape;631;p83"/>
          <p:cNvSpPr txBox="1"/>
          <p:nvPr>
            <p:ph type="title"/>
          </p:nvPr>
        </p:nvSpPr>
        <p:spPr>
          <a:xfrm>
            <a:off x="220825"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Customize your Utterances</a:t>
            </a:r>
            <a:endParaRPr sz="3000"/>
          </a:p>
        </p:txBody>
      </p:sp>
      <p:sp>
        <p:nvSpPr>
          <p:cNvPr id="632" name="Google Shape;632;p83"/>
          <p:cNvSpPr txBox="1"/>
          <p:nvPr/>
        </p:nvSpPr>
        <p:spPr>
          <a:xfrm>
            <a:off x="253500" y="1726175"/>
            <a:ext cx="8637000" cy="18759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SzPts val="2000"/>
              <a:buAutoNum type="arabicPeriod" startAt="5"/>
            </a:pPr>
            <a:r>
              <a:rPr lang="en" sz="2000">
                <a:solidFill>
                  <a:schemeClr val="dk1"/>
                </a:solidFill>
                <a:latin typeface="Open Sans"/>
                <a:ea typeface="Open Sans"/>
                <a:cs typeface="Open Sans"/>
                <a:sym typeface="Open Sans"/>
              </a:rPr>
              <a:t>In the Sample Utterances field, type I was born on September Sixth Two Thousand Fourteen.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startAt="5"/>
            </a:pPr>
            <a:r>
              <a:rPr lang="en" sz="2000">
                <a:solidFill>
                  <a:schemeClr val="dk1"/>
                </a:solidFill>
                <a:latin typeface="Open Sans"/>
                <a:ea typeface="Open Sans"/>
                <a:cs typeface="Open Sans"/>
                <a:sym typeface="Open Sans"/>
              </a:rPr>
              <a:t>Add a few other ways someone might tell Alexa their birthday, such as, "My birthday is October Thirteenth Nineteen Eighty-Nine" or simply, "March Fourth." </a:t>
            </a:r>
            <a:endParaRPr sz="2000">
              <a:solidFill>
                <a:schemeClr val="dk1"/>
              </a:solidFill>
              <a:latin typeface="Open Sans"/>
              <a:ea typeface="Open Sans"/>
              <a:cs typeface="Open Sans"/>
              <a:sym typeface="Open Sans"/>
            </a:endParaRPr>
          </a:p>
        </p:txBody>
      </p:sp>
      <p:grpSp>
        <p:nvGrpSpPr>
          <p:cNvPr id="633" name="Google Shape;633;p83"/>
          <p:cNvGrpSpPr/>
          <p:nvPr/>
        </p:nvGrpSpPr>
        <p:grpSpPr>
          <a:xfrm>
            <a:off x="404761" y="3837045"/>
            <a:ext cx="8334483" cy="1371223"/>
            <a:chOff x="152400" y="3494025"/>
            <a:chExt cx="8839201" cy="1697478"/>
          </a:xfrm>
        </p:grpSpPr>
        <p:pic>
          <p:nvPicPr>
            <p:cNvPr id="634" name="Google Shape;634;p83"/>
            <p:cNvPicPr preferRelativeResize="0"/>
            <p:nvPr/>
          </p:nvPicPr>
          <p:blipFill>
            <a:blip r:embed="rId3">
              <a:alphaModFix/>
            </a:blip>
            <a:stretch>
              <a:fillRect/>
            </a:stretch>
          </p:blipFill>
          <p:spPr>
            <a:xfrm>
              <a:off x="152400" y="3494025"/>
              <a:ext cx="8839201" cy="1697478"/>
            </a:xfrm>
            <a:prstGeom prst="rect">
              <a:avLst/>
            </a:prstGeom>
            <a:noFill/>
            <a:ln cap="flat" cmpd="sng" w="19050">
              <a:solidFill>
                <a:schemeClr val="dk2"/>
              </a:solidFill>
              <a:prstDash val="solid"/>
              <a:round/>
              <a:headEnd len="sm" w="sm" type="none"/>
              <a:tailEnd len="sm" w="sm" type="none"/>
            </a:ln>
          </p:spPr>
        </p:pic>
        <p:sp>
          <p:nvSpPr>
            <p:cNvPr id="635" name="Google Shape;635;p83"/>
            <p:cNvSpPr/>
            <p:nvPr/>
          </p:nvSpPr>
          <p:spPr>
            <a:xfrm>
              <a:off x="8391125" y="4509375"/>
              <a:ext cx="506400" cy="3969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84"/>
          <p:cNvSpPr txBox="1"/>
          <p:nvPr/>
        </p:nvSpPr>
        <p:spPr>
          <a:xfrm>
            <a:off x="242550" y="1472500"/>
            <a:ext cx="8658900" cy="169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We need Alexa to collect 3 pieces of information - the date, the month and the year of the user’s birthday. These are called </a:t>
            </a:r>
            <a:r>
              <a:rPr b="1" lang="en" sz="2200">
                <a:solidFill>
                  <a:schemeClr val="dk1"/>
                </a:solidFill>
                <a:latin typeface="Open Sans"/>
                <a:ea typeface="Open Sans"/>
                <a:cs typeface="Open Sans"/>
                <a:sym typeface="Open Sans"/>
              </a:rPr>
              <a:t>slots. </a:t>
            </a:r>
            <a:endParaRPr/>
          </a:p>
        </p:txBody>
      </p:sp>
      <p:sp>
        <p:nvSpPr>
          <p:cNvPr id="641" name="Google Shape;641;p84"/>
          <p:cNvSpPr txBox="1"/>
          <p:nvPr>
            <p:ph type="title"/>
          </p:nvPr>
        </p:nvSpPr>
        <p:spPr>
          <a:xfrm>
            <a:off x="220825"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Slots</a:t>
            </a:r>
            <a:endParaRPr sz="3000"/>
          </a:p>
        </p:txBody>
      </p:sp>
      <p:sp>
        <p:nvSpPr>
          <p:cNvPr id="642" name="Google Shape;642;p84"/>
          <p:cNvSpPr txBox="1"/>
          <p:nvPr/>
        </p:nvSpPr>
        <p:spPr>
          <a:xfrm>
            <a:off x="220825" y="3560238"/>
            <a:ext cx="8478300" cy="9567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a:pPr>
            <a:r>
              <a:rPr lang="en" sz="2200">
                <a:solidFill>
                  <a:schemeClr val="dk1"/>
                </a:solidFill>
                <a:latin typeface="Open Sans"/>
                <a:ea typeface="Open Sans"/>
                <a:cs typeface="Open Sans"/>
                <a:sym typeface="Open Sans"/>
              </a:rPr>
              <a:t>Scroll down to the Intent slots section.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SzPts val="2200"/>
              <a:buAutoNum type="arabicPeriod"/>
            </a:pPr>
            <a:r>
              <a:rPr lang="en" sz="2200">
                <a:solidFill>
                  <a:schemeClr val="dk1"/>
                </a:solidFill>
                <a:latin typeface="Open Sans"/>
                <a:ea typeface="Open Sans"/>
                <a:cs typeface="Open Sans"/>
                <a:sym typeface="Open Sans"/>
              </a:rPr>
              <a:t>Name the slot </a:t>
            </a:r>
            <a:r>
              <a:rPr b="1" lang="en" sz="2200">
                <a:solidFill>
                  <a:srgbClr val="5EA5E5"/>
                </a:solidFill>
                <a:latin typeface="Consolas"/>
                <a:ea typeface="Consolas"/>
                <a:cs typeface="Consolas"/>
                <a:sym typeface="Consolas"/>
              </a:rPr>
              <a:t>month</a:t>
            </a:r>
            <a:r>
              <a:rPr lang="en" sz="2200">
                <a:solidFill>
                  <a:schemeClr val="dk1"/>
                </a:solidFill>
                <a:latin typeface="Open Sans"/>
                <a:ea typeface="Open Sans"/>
                <a:cs typeface="Open Sans"/>
                <a:sym typeface="Open Sans"/>
              </a:rPr>
              <a:t> and click the </a:t>
            </a:r>
            <a:r>
              <a:rPr b="1" lang="en" sz="2200">
                <a:solidFill>
                  <a:srgbClr val="5EA5E5"/>
                </a:solidFill>
                <a:latin typeface="Open Sans"/>
                <a:ea typeface="Open Sans"/>
                <a:cs typeface="Open Sans"/>
                <a:sym typeface="Open Sans"/>
              </a:rPr>
              <a:t>+</a:t>
            </a:r>
            <a:r>
              <a:rPr lang="en" sz="2200">
                <a:solidFill>
                  <a:schemeClr val="dk1"/>
                </a:solidFill>
                <a:latin typeface="Open Sans"/>
                <a:ea typeface="Open Sans"/>
                <a:cs typeface="Open Sans"/>
                <a:sym typeface="Open Sans"/>
              </a:rPr>
              <a:t> button.</a:t>
            </a:r>
            <a:endParaRPr b="1" sz="2200">
              <a:solidFill>
                <a:schemeClr val="dk1"/>
              </a:solidFill>
              <a:latin typeface="Open Sans"/>
              <a:ea typeface="Open Sans"/>
              <a:cs typeface="Open Sans"/>
              <a:sym typeface="Open Sans"/>
            </a:endParaRPr>
          </a:p>
        </p:txBody>
      </p:sp>
      <p:pic>
        <p:nvPicPr>
          <p:cNvPr id="643" name="Google Shape;643;p84"/>
          <p:cNvPicPr preferRelativeResize="0"/>
          <p:nvPr/>
        </p:nvPicPr>
        <p:blipFill>
          <a:blip r:embed="rId3">
            <a:alphaModFix/>
          </a:blip>
          <a:stretch>
            <a:fillRect/>
          </a:stretch>
        </p:blipFill>
        <p:spPr>
          <a:xfrm>
            <a:off x="152400" y="4655038"/>
            <a:ext cx="8839198" cy="1826062"/>
          </a:xfrm>
          <a:prstGeom prst="rect">
            <a:avLst/>
          </a:prstGeom>
          <a:noFill/>
          <a:ln cap="flat" cmpd="sng" w="19050">
            <a:solidFill>
              <a:schemeClr val="dk2"/>
            </a:solidFill>
            <a:prstDash val="solid"/>
            <a:round/>
            <a:headEnd len="sm" w="sm" type="none"/>
            <a:tailEnd len="sm" w="sm" type="none"/>
          </a:ln>
        </p:spPr>
      </p:pic>
      <p:grpSp>
        <p:nvGrpSpPr>
          <p:cNvPr id="644" name="Google Shape;644;p84"/>
          <p:cNvGrpSpPr/>
          <p:nvPr/>
        </p:nvGrpSpPr>
        <p:grpSpPr>
          <a:xfrm>
            <a:off x="1912869" y="2523338"/>
            <a:ext cx="5318255" cy="835463"/>
            <a:chOff x="4564393" y="1679614"/>
            <a:chExt cx="4195200" cy="764096"/>
          </a:xfrm>
        </p:grpSpPr>
        <p:grpSp>
          <p:nvGrpSpPr>
            <p:cNvPr id="645" name="Google Shape;645;p84"/>
            <p:cNvGrpSpPr/>
            <p:nvPr/>
          </p:nvGrpSpPr>
          <p:grpSpPr>
            <a:xfrm>
              <a:off x="4564393" y="1679614"/>
              <a:ext cx="4195200" cy="764004"/>
              <a:chOff x="174693" y="3572238"/>
              <a:chExt cx="4195200" cy="1998964"/>
            </a:xfrm>
          </p:grpSpPr>
          <p:sp>
            <p:nvSpPr>
              <p:cNvPr id="646" name="Google Shape;646;p84"/>
              <p:cNvSpPr/>
              <p:nvPr/>
            </p:nvSpPr>
            <p:spPr>
              <a:xfrm>
                <a:off x="174693" y="3673403"/>
                <a:ext cx="4195200" cy="1897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647" name="Google Shape;647;p84"/>
              <p:cNvSpPr/>
              <p:nvPr/>
            </p:nvSpPr>
            <p:spPr>
              <a:xfrm>
                <a:off x="174693" y="3572238"/>
                <a:ext cx="4195200" cy="7623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sp>
          <p:nvSpPr>
            <p:cNvPr id="648" name="Google Shape;648;p84"/>
            <p:cNvSpPr txBox="1"/>
            <p:nvPr/>
          </p:nvSpPr>
          <p:spPr>
            <a:xfrm>
              <a:off x="4640597" y="2038110"/>
              <a:ext cx="4075200" cy="405600"/>
            </a:xfrm>
            <a:prstGeom prst="rect">
              <a:avLst/>
            </a:prstGeom>
            <a:noFill/>
            <a:ln>
              <a:noFill/>
            </a:ln>
          </p:spPr>
          <p:txBody>
            <a:bodyPr anchorCtr="0" anchor="t" bIns="50800" lIns="50800" spcFirstLastPara="1" rIns="50800" wrap="square" tIns="50800">
              <a:noAutofit/>
            </a:bodyPr>
            <a:lstStyle/>
            <a:p>
              <a:pPr indent="0" lvl="0" marL="0" rtl="0" algn="l">
                <a:lnSpc>
                  <a:spcPct val="115000"/>
                </a:lnSpc>
                <a:spcBef>
                  <a:spcPts val="0"/>
                </a:spcBef>
                <a:spcAft>
                  <a:spcPts val="1000"/>
                </a:spcAft>
                <a:buClr>
                  <a:srgbClr val="000000"/>
                </a:buClr>
                <a:buSzPts val="1100"/>
                <a:buFont typeface="Arial"/>
                <a:buNone/>
              </a:pPr>
              <a:r>
                <a:rPr b="1" lang="en" sz="1800" u="sng">
                  <a:solidFill>
                    <a:srgbClr val="FFFFFF"/>
                  </a:solidFill>
                  <a:latin typeface="Open Sans"/>
                  <a:ea typeface="Open Sans"/>
                  <a:cs typeface="Open Sans"/>
                  <a:sym typeface="Open Sans"/>
                </a:rPr>
                <a:t>Slot</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a</a:t>
              </a:r>
              <a:r>
                <a:rPr lang="en" sz="1800">
                  <a:solidFill>
                    <a:srgbClr val="FFFFFF"/>
                  </a:solidFill>
                  <a:latin typeface="Open Sans"/>
                  <a:ea typeface="Open Sans"/>
                  <a:cs typeface="Open Sans"/>
                  <a:sym typeface="Open Sans"/>
                </a:rPr>
                <a:t> piece of information Alexa can capture. </a:t>
              </a:r>
              <a:endParaRPr sz="1800">
                <a:solidFill>
                  <a:srgbClr val="FFFFFF"/>
                </a:solidFill>
                <a:latin typeface="Open Sans"/>
                <a:ea typeface="Open Sans"/>
                <a:cs typeface="Open Sans"/>
                <a:sym typeface="Open Sans"/>
              </a:endParaRPr>
            </a:p>
          </p:txBody>
        </p:sp>
      </p:gr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85"/>
          <p:cNvSpPr txBox="1"/>
          <p:nvPr>
            <p:ph type="title"/>
          </p:nvPr>
        </p:nvSpPr>
        <p:spPr>
          <a:xfrm>
            <a:off x="220825"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Slots</a:t>
            </a:r>
            <a:endParaRPr sz="3000"/>
          </a:p>
        </p:txBody>
      </p:sp>
      <p:sp>
        <p:nvSpPr>
          <p:cNvPr id="654" name="Google Shape;654;p85"/>
          <p:cNvSpPr txBox="1"/>
          <p:nvPr/>
        </p:nvSpPr>
        <p:spPr>
          <a:xfrm>
            <a:off x="332850" y="1423608"/>
            <a:ext cx="8478300" cy="1667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startAt="3"/>
            </a:pPr>
            <a:r>
              <a:rPr lang="en" sz="2200">
                <a:solidFill>
                  <a:schemeClr val="dk1"/>
                </a:solidFill>
                <a:latin typeface="Open Sans"/>
                <a:ea typeface="Open Sans"/>
                <a:cs typeface="Open Sans"/>
                <a:sym typeface="Open Sans"/>
              </a:rPr>
              <a:t>Add slots for day and year as well.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SzPts val="2200"/>
              <a:buAutoNum type="arabicPeriod" startAt="3"/>
            </a:pPr>
            <a:r>
              <a:rPr lang="en" sz="2200">
                <a:solidFill>
                  <a:schemeClr val="dk1"/>
                </a:solidFill>
                <a:latin typeface="Open Sans"/>
                <a:ea typeface="Open Sans"/>
                <a:cs typeface="Open Sans"/>
                <a:sym typeface="Open Sans"/>
              </a:rPr>
              <a:t>SLOT TYPE for Month is amazon.month</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Date is amazon.ordinal. Year is amazon.fourdigit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Save. </a:t>
            </a:r>
            <a:endParaRPr sz="2200">
              <a:solidFill>
                <a:schemeClr val="dk1"/>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2200">
              <a:solidFill>
                <a:schemeClr val="dk1"/>
              </a:solidFill>
              <a:latin typeface="Open Sans"/>
              <a:ea typeface="Open Sans"/>
              <a:cs typeface="Open Sans"/>
              <a:sym typeface="Open Sans"/>
            </a:endParaRPr>
          </a:p>
        </p:txBody>
      </p:sp>
      <p:pic>
        <p:nvPicPr>
          <p:cNvPr id="655" name="Google Shape;655;p85"/>
          <p:cNvPicPr preferRelativeResize="0"/>
          <p:nvPr/>
        </p:nvPicPr>
        <p:blipFill>
          <a:blip r:embed="rId3">
            <a:alphaModFix/>
          </a:blip>
          <a:stretch>
            <a:fillRect/>
          </a:stretch>
        </p:blipFill>
        <p:spPr>
          <a:xfrm>
            <a:off x="152400" y="3640238"/>
            <a:ext cx="8839203" cy="2769334"/>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9" name="Shape 659"/>
        <p:cNvGrpSpPr/>
        <p:nvPr/>
      </p:nvGrpSpPr>
      <p:grpSpPr>
        <a:xfrm>
          <a:off x="0" y="0"/>
          <a:ext cx="0" cy="0"/>
          <a:chOff x="0" y="0"/>
          <a:chExt cx="0" cy="0"/>
        </a:xfrm>
      </p:grpSpPr>
      <p:sp>
        <p:nvSpPr>
          <p:cNvPr id="660" name="Google Shape;660;p86"/>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More Sample Utterances</a:t>
            </a:r>
            <a:endParaRPr sz="3000"/>
          </a:p>
        </p:txBody>
      </p:sp>
      <p:sp>
        <p:nvSpPr>
          <p:cNvPr id="661" name="Google Shape;661;p86"/>
          <p:cNvSpPr txBox="1"/>
          <p:nvPr/>
        </p:nvSpPr>
        <p:spPr>
          <a:xfrm>
            <a:off x="444900" y="1342500"/>
            <a:ext cx="8254200" cy="177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In the sample utterances, we can replace exact words with the slot variables. For example,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200">
                <a:solidFill>
                  <a:schemeClr val="dk1"/>
                </a:solidFill>
                <a:latin typeface="Consolas"/>
                <a:ea typeface="Consolas"/>
                <a:cs typeface="Consolas"/>
                <a:sym typeface="Consolas"/>
              </a:rPr>
              <a:t>I was born on September sixth two thousand thirteen </a:t>
            </a:r>
            <a:endParaRPr b="1"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can be written as </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2200">
                <a:solidFill>
                  <a:schemeClr val="dk1"/>
                </a:solidFill>
                <a:latin typeface="Consolas"/>
                <a:ea typeface="Consolas"/>
                <a:cs typeface="Consolas"/>
                <a:sym typeface="Consolas"/>
              </a:rPr>
              <a:t>I was born on {month} sixth two thousand thirteen</a:t>
            </a:r>
            <a:endParaRPr b="1"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b="1"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Add the following sample utterances to the list as well:</a:t>
            </a:r>
            <a:endParaRPr sz="22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chemeClr val="dk1"/>
              </a:solidFill>
              <a:latin typeface="Open Sans"/>
              <a:ea typeface="Open Sans"/>
              <a:cs typeface="Open Sans"/>
              <a:sym typeface="Open Sans"/>
            </a:endParaRPr>
          </a:p>
        </p:txBody>
      </p:sp>
      <p:pic>
        <p:nvPicPr>
          <p:cNvPr id="662" name="Google Shape;662;p86"/>
          <p:cNvPicPr preferRelativeResize="0"/>
          <p:nvPr/>
        </p:nvPicPr>
        <p:blipFill rotWithShape="1">
          <a:blip r:embed="rId3">
            <a:alphaModFix/>
          </a:blip>
          <a:srcRect b="52599" l="0" r="0" t="0"/>
          <a:stretch/>
        </p:blipFill>
        <p:spPr>
          <a:xfrm>
            <a:off x="333375" y="6942863"/>
            <a:ext cx="8477250" cy="2327626"/>
          </a:xfrm>
          <a:prstGeom prst="rect">
            <a:avLst/>
          </a:prstGeom>
          <a:noFill/>
          <a:ln>
            <a:noFill/>
          </a:ln>
        </p:spPr>
      </p:pic>
      <p:sp>
        <p:nvSpPr>
          <p:cNvPr id="663" name="Google Shape;663;p86"/>
          <p:cNvSpPr txBox="1"/>
          <p:nvPr/>
        </p:nvSpPr>
        <p:spPr>
          <a:xfrm>
            <a:off x="409575" y="7211175"/>
            <a:ext cx="8276400" cy="209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chemeClr val="accent4"/>
                </a:solidFill>
                <a:latin typeface="Consolas"/>
                <a:ea typeface="Consolas"/>
                <a:cs typeface="Consolas"/>
                <a:sym typeface="Consolas"/>
              </a:rPr>
              <a:t>{day}</a:t>
            </a:r>
            <a:endParaRPr sz="1800">
              <a:solidFill>
                <a:schemeClr val="accent4"/>
              </a:solidFill>
              <a:latin typeface="Consolas"/>
              <a:ea typeface="Consolas"/>
              <a:cs typeface="Consolas"/>
              <a:sym typeface="Consolas"/>
            </a:endParaRPr>
          </a:p>
          <a:p>
            <a:pPr indent="0" lvl="0" marL="0" rtl="0" algn="l">
              <a:spcBef>
                <a:spcPts val="0"/>
              </a:spcBef>
              <a:spcAft>
                <a:spcPts val="0"/>
              </a:spcAft>
              <a:buNone/>
            </a:pP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chemeClr val="accent1"/>
                </a:solidFill>
                <a:latin typeface="Consolas"/>
                <a:ea typeface="Consolas"/>
                <a:cs typeface="Consolas"/>
                <a:sym typeface="Consolas"/>
              </a:rPr>
              <a:t>{day}</a:t>
            </a:r>
            <a:r>
              <a:rPr lang="en" sz="1800">
                <a:solidFill>
                  <a:srgbClr val="FFFFFF"/>
                </a:solidFill>
                <a:latin typeface="Consolas"/>
                <a:ea typeface="Consolas"/>
                <a:cs typeface="Consolas"/>
                <a:sym typeface="Consolas"/>
              </a:rPr>
              <a:t> </a:t>
            </a:r>
            <a:r>
              <a:rPr lang="en" sz="1800">
                <a:solidFill>
                  <a:srgbClr val="6FA8DC"/>
                </a:solidFill>
                <a:latin typeface="Consolas"/>
                <a:ea typeface="Consolas"/>
                <a:cs typeface="Consolas"/>
                <a:sym typeface="Consolas"/>
              </a:rPr>
              <a:t>{year}</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rgbClr val="6FA8DC"/>
                </a:solidFill>
                <a:latin typeface="Consolas"/>
                <a:ea typeface="Consolas"/>
                <a:cs typeface="Consolas"/>
                <a:sym typeface="Consolas"/>
              </a:rPr>
              <a:t>{year}</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 was born on </a:t>
            </a: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chemeClr val="accent1"/>
                </a:solidFill>
                <a:latin typeface="Consolas"/>
                <a:ea typeface="Consolas"/>
                <a:cs typeface="Consolas"/>
                <a:sym typeface="Consolas"/>
              </a:rPr>
              <a:t>{day}</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 was born on </a:t>
            </a: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chemeClr val="accent1"/>
                </a:solidFill>
                <a:latin typeface="Consolas"/>
                <a:ea typeface="Consolas"/>
                <a:cs typeface="Consolas"/>
                <a:sym typeface="Consolas"/>
              </a:rPr>
              <a:t>{day}</a:t>
            </a:r>
            <a:r>
              <a:rPr lang="en" sz="1800">
                <a:solidFill>
                  <a:srgbClr val="FFFFFF"/>
                </a:solidFill>
                <a:latin typeface="Consolas"/>
                <a:ea typeface="Consolas"/>
                <a:cs typeface="Consolas"/>
                <a:sym typeface="Consolas"/>
              </a:rPr>
              <a:t> </a:t>
            </a:r>
            <a:r>
              <a:rPr lang="en" sz="1800">
                <a:solidFill>
                  <a:srgbClr val="6FA8DC"/>
                </a:solidFill>
                <a:latin typeface="Consolas"/>
                <a:ea typeface="Consolas"/>
                <a:cs typeface="Consolas"/>
                <a:sym typeface="Consolas"/>
              </a:rPr>
              <a:t>{year}</a:t>
            </a:r>
            <a:endParaRPr sz="1800">
              <a:solidFill>
                <a:srgbClr val="6FA8DC"/>
              </a:solidFill>
              <a:latin typeface="Consolas"/>
              <a:ea typeface="Consolas"/>
              <a:cs typeface="Consolas"/>
              <a:sym typeface="Consolas"/>
            </a:endParaRPr>
          </a:p>
          <a:p>
            <a:pPr indent="0" lvl="0" marL="0" rtl="0" algn="l">
              <a:spcBef>
                <a:spcPts val="0"/>
              </a:spcBef>
              <a:spcAft>
                <a:spcPts val="0"/>
              </a:spcAft>
              <a:buNone/>
            </a:pPr>
            <a:r>
              <a:rPr lang="en" sz="1800">
                <a:solidFill>
                  <a:srgbClr val="FFFFFF"/>
                </a:solidFill>
                <a:latin typeface="Consolas"/>
                <a:ea typeface="Consolas"/>
                <a:cs typeface="Consolas"/>
                <a:sym typeface="Consolas"/>
              </a:rPr>
              <a:t>I was born in </a:t>
            </a:r>
            <a:r>
              <a:rPr lang="en" sz="1800">
                <a:solidFill>
                  <a:srgbClr val="D5A6BD"/>
                </a:solidFill>
                <a:latin typeface="Consolas"/>
                <a:ea typeface="Consolas"/>
                <a:cs typeface="Consolas"/>
                <a:sym typeface="Consolas"/>
              </a:rPr>
              <a:t>{month}</a:t>
            </a:r>
            <a:r>
              <a:rPr lang="en" sz="1800">
                <a:solidFill>
                  <a:srgbClr val="FFFFFF"/>
                </a:solidFill>
                <a:latin typeface="Consolas"/>
                <a:ea typeface="Consolas"/>
                <a:cs typeface="Consolas"/>
                <a:sym typeface="Consolas"/>
              </a:rPr>
              <a:t> </a:t>
            </a:r>
            <a:r>
              <a:rPr lang="en" sz="1800">
                <a:solidFill>
                  <a:srgbClr val="6FA8DC"/>
                </a:solidFill>
                <a:latin typeface="Consolas"/>
                <a:ea typeface="Consolas"/>
                <a:cs typeface="Consolas"/>
                <a:sym typeface="Consolas"/>
              </a:rPr>
              <a:t>{year}</a:t>
            </a:r>
            <a:endParaRPr sz="1800">
              <a:solidFill>
                <a:srgbClr val="FFFFFF"/>
              </a:solidFill>
              <a:latin typeface="Consolas"/>
              <a:ea typeface="Consolas"/>
              <a:cs typeface="Consolas"/>
              <a:sym typeface="Consolas"/>
            </a:endParaRPr>
          </a:p>
          <a:p>
            <a:pPr indent="0" lvl="0" marL="0" rtl="0" algn="l">
              <a:spcBef>
                <a:spcPts val="0"/>
              </a:spcBef>
              <a:spcAft>
                <a:spcPts val="0"/>
              </a:spcAft>
              <a:buNone/>
            </a:pPr>
            <a:r>
              <a:t/>
            </a:r>
            <a:endParaRPr sz="1800"/>
          </a:p>
        </p:txBody>
      </p:sp>
      <p:pic>
        <p:nvPicPr>
          <p:cNvPr id="664" name="Google Shape;664;p86"/>
          <p:cNvPicPr preferRelativeResize="0"/>
          <p:nvPr/>
        </p:nvPicPr>
        <p:blipFill rotWithShape="1">
          <a:blip r:embed="rId4">
            <a:alphaModFix/>
          </a:blip>
          <a:srcRect b="0" l="0" r="40614" t="0"/>
          <a:stretch/>
        </p:blipFill>
        <p:spPr>
          <a:xfrm>
            <a:off x="5184895" y="6997013"/>
            <a:ext cx="3625725" cy="2219325"/>
          </a:xfrm>
          <a:prstGeom prst="rect">
            <a:avLst/>
          </a:prstGeom>
          <a:noFill/>
          <a:ln>
            <a:noFill/>
          </a:ln>
        </p:spPr>
      </p:pic>
      <p:pic>
        <p:nvPicPr>
          <p:cNvPr id="665" name="Google Shape;665;p86"/>
          <p:cNvPicPr preferRelativeResize="0"/>
          <p:nvPr/>
        </p:nvPicPr>
        <p:blipFill>
          <a:blip r:embed="rId5">
            <a:alphaModFix/>
          </a:blip>
          <a:stretch>
            <a:fillRect/>
          </a:stretch>
        </p:blipFill>
        <p:spPr>
          <a:xfrm>
            <a:off x="974612" y="4184350"/>
            <a:ext cx="7194772" cy="2522550"/>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9" name="Shape 669"/>
        <p:cNvGrpSpPr/>
        <p:nvPr/>
      </p:nvGrpSpPr>
      <p:grpSpPr>
        <a:xfrm>
          <a:off x="0" y="0"/>
          <a:ext cx="0" cy="0"/>
          <a:chOff x="0" y="0"/>
          <a:chExt cx="0" cy="0"/>
        </a:xfrm>
      </p:grpSpPr>
      <p:sp>
        <p:nvSpPr>
          <p:cNvPr id="670" name="Google Shape;670;p87"/>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87"/>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Alexa has a way to ask for input and somewhere to save it. But what if it goes wrong? </a:t>
            </a:r>
            <a:endParaRPr b="1" sz="2800">
              <a:solidFill>
                <a:schemeClr val="lt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5" name="Shape 675"/>
        <p:cNvGrpSpPr/>
        <p:nvPr/>
      </p:nvGrpSpPr>
      <p:grpSpPr>
        <a:xfrm>
          <a:off x="0" y="0"/>
          <a:ext cx="0" cy="0"/>
          <a:chOff x="0" y="0"/>
          <a:chExt cx="0" cy="0"/>
        </a:xfrm>
      </p:grpSpPr>
      <p:sp>
        <p:nvSpPr>
          <p:cNvPr id="676" name="Google Shape;676;p88"/>
          <p:cNvSpPr txBox="1"/>
          <p:nvPr/>
        </p:nvSpPr>
        <p:spPr>
          <a:xfrm>
            <a:off x="444900" y="2035923"/>
            <a:ext cx="8254200" cy="38316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What if the user does not give out all the information in one go? What if he gives only the month or date? </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Dialog management can help us get the information to fill the missing slots.</a:t>
            </a:r>
            <a:endParaRPr sz="2200">
              <a:solidFill>
                <a:schemeClr val="dk1"/>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2200">
              <a:solidFill>
                <a:schemeClr val="dk1"/>
              </a:solidFill>
              <a:latin typeface="Open Sans"/>
              <a:ea typeface="Open Sans"/>
              <a:cs typeface="Open Sans"/>
              <a:sym typeface="Open Sans"/>
            </a:endParaRPr>
          </a:p>
          <a:p>
            <a:pPr indent="-368300" lvl="0" marL="457200" rtl="0" algn="l">
              <a:lnSpc>
                <a:spcPct val="115000"/>
              </a:lnSpc>
              <a:spcBef>
                <a:spcPts val="0"/>
              </a:spcBef>
              <a:spcAft>
                <a:spcPts val="0"/>
              </a:spcAft>
              <a:buClr>
                <a:schemeClr val="dk1"/>
              </a:buClr>
              <a:buSzPts val="2200"/>
              <a:buFont typeface="Open Sans"/>
              <a:buChar char="●"/>
            </a:pPr>
            <a:r>
              <a:rPr lang="en" sz="2200">
                <a:solidFill>
                  <a:schemeClr val="dk1"/>
                </a:solidFill>
                <a:latin typeface="Open Sans"/>
                <a:ea typeface="Open Sans"/>
                <a:cs typeface="Open Sans"/>
                <a:sym typeface="Open Sans"/>
              </a:rPr>
              <a:t>If you need a given value from the user, you can designate a slot as required and Alexa will ensure that the value of the slot is collected.</a:t>
            </a:r>
            <a:endParaRPr sz="2200">
              <a:solidFill>
                <a:schemeClr val="dk1"/>
              </a:solidFill>
              <a:latin typeface="Open Sans"/>
              <a:ea typeface="Open Sans"/>
              <a:cs typeface="Open Sans"/>
              <a:sym typeface="Open Sans"/>
            </a:endParaRPr>
          </a:p>
        </p:txBody>
      </p:sp>
      <p:sp>
        <p:nvSpPr>
          <p:cNvPr id="677" name="Google Shape;677;p88"/>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Dialog Management</a:t>
            </a:r>
            <a:endParaRPr sz="30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1" name="Shape 681"/>
        <p:cNvGrpSpPr/>
        <p:nvPr/>
      </p:nvGrpSpPr>
      <p:grpSpPr>
        <a:xfrm>
          <a:off x="0" y="0"/>
          <a:ext cx="0" cy="0"/>
          <a:chOff x="0" y="0"/>
          <a:chExt cx="0" cy="0"/>
        </a:xfrm>
      </p:grpSpPr>
      <p:sp>
        <p:nvSpPr>
          <p:cNvPr id="682" name="Google Shape;682;p89"/>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Dialog Management</a:t>
            </a:r>
            <a:endParaRPr sz="3000"/>
          </a:p>
        </p:txBody>
      </p:sp>
      <p:sp>
        <p:nvSpPr>
          <p:cNvPr id="683" name="Google Shape;683;p89"/>
          <p:cNvSpPr txBox="1"/>
          <p:nvPr/>
        </p:nvSpPr>
        <p:spPr>
          <a:xfrm>
            <a:off x="675300" y="1577600"/>
            <a:ext cx="7793400" cy="1377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Go back to the Intent slots section. </a:t>
            </a:r>
            <a:r>
              <a:rPr lang="en" sz="2200">
                <a:solidFill>
                  <a:schemeClr val="dk1"/>
                </a:solidFill>
                <a:latin typeface="Open Sans"/>
                <a:ea typeface="Open Sans"/>
                <a:cs typeface="Open Sans"/>
                <a:sym typeface="Open Sans"/>
              </a:rPr>
              <a:t>Click on the </a:t>
            </a:r>
            <a:r>
              <a:rPr b="1" lang="en" sz="2200">
                <a:solidFill>
                  <a:srgbClr val="5EA5E5"/>
                </a:solidFill>
                <a:latin typeface="Open Sans"/>
                <a:ea typeface="Open Sans"/>
                <a:cs typeface="Open Sans"/>
                <a:sym typeface="Open Sans"/>
              </a:rPr>
              <a:t>Edit Dialog</a:t>
            </a:r>
            <a:r>
              <a:rPr lang="en" sz="2200">
                <a:solidFill>
                  <a:schemeClr val="dk1"/>
                </a:solidFill>
                <a:latin typeface="Open Sans"/>
                <a:ea typeface="Open Sans"/>
                <a:cs typeface="Open Sans"/>
                <a:sym typeface="Open Sans"/>
              </a:rPr>
              <a:t> option next to the month slot. </a:t>
            </a:r>
            <a:endParaRPr sz="2200">
              <a:solidFill>
                <a:schemeClr val="dk1"/>
              </a:solidFill>
              <a:latin typeface="Open Sans"/>
              <a:ea typeface="Open Sans"/>
              <a:cs typeface="Open Sans"/>
              <a:sym typeface="Open Sans"/>
            </a:endParaRPr>
          </a:p>
          <a:p>
            <a:pPr indent="-368300" lvl="0" marL="457200" rtl="0" algn="l">
              <a:lnSpc>
                <a:spcPct val="100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Turn on </a:t>
            </a:r>
            <a:r>
              <a:rPr b="1" lang="en" sz="2200">
                <a:solidFill>
                  <a:srgbClr val="5EA5E5"/>
                </a:solidFill>
                <a:latin typeface="Open Sans"/>
                <a:ea typeface="Open Sans"/>
                <a:cs typeface="Open Sans"/>
                <a:sym typeface="Open Sans"/>
              </a:rPr>
              <a:t>Is this slot required to fulfill the intent?</a:t>
            </a:r>
            <a:r>
              <a:rPr lang="en" sz="2200">
                <a:solidFill>
                  <a:schemeClr val="dk1"/>
                </a:solidFill>
                <a:latin typeface="Open Sans"/>
                <a:ea typeface="Open Sans"/>
                <a:cs typeface="Open Sans"/>
                <a:sym typeface="Open Sans"/>
              </a:rPr>
              <a:t> </a:t>
            </a:r>
            <a:endParaRPr b="1" sz="1800">
              <a:solidFill>
                <a:schemeClr val="dk1"/>
              </a:solidFill>
              <a:latin typeface="Open Sans"/>
              <a:ea typeface="Open Sans"/>
              <a:cs typeface="Open Sans"/>
              <a:sym typeface="Open Sans"/>
            </a:endParaRPr>
          </a:p>
        </p:txBody>
      </p:sp>
      <p:grpSp>
        <p:nvGrpSpPr>
          <p:cNvPr id="684" name="Google Shape;684;p89"/>
          <p:cNvGrpSpPr/>
          <p:nvPr/>
        </p:nvGrpSpPr>
        <p:grpSpPr>
          <a:xfrm>
            <a:off x="675375" y="3161404"/>
            <a:ext cx="7793248" cy="1409522"/>
            <a:chOff x="675375" y="3390004"/>
            <a:chExt cx="7793248" cy="1409522"/>
          </a:xfrm>
        </p:grpSpPr>
        <p:pic>
          <p:nvPicPr>
            <p:cNvPr id="685" name="Google Shape;685;p89"/>
            <p:cNvPicPr preferRelativeResize="0"/>
            <p:nvPr/>
          </p:nvPicPr>
          <p:blipFill rotWithShape="1">
            <a:blip r:embed="rId3">
              <a:alphaModFix/>
            </a:blip>
            <a:srcRect b="42269" l="0" r="0" t="0"/>
            <a:stretch/>
          </p:blipFill>
          <p:spPr>
            <a:xfrm>
              <a:off x="675375" y="3390004"/>
              <a:ext cx="7793248" cy="1409522"/>
            </a:xfrm>
            <a:prstGeom prst="rect">
              <a:avLst/>
            </a:prstGeom>
            <a:noFill/>
            <a:ln cap="flat" cmpd="sng" w="19050">
              <a:solidFill>
                <a:schemeClr val="dk2"/>
              </a:solidFill>
              <a:prstDash val="solid"/>
              <a:round/>
              <a:headEnd len="sm" w="sm" type="none"/>
              <a:tailEnd len="sm" w="sm" type="none"/>
            </a:ln>
          </p:spPr>
        </p:pic>
        <p:sp>
          <p:nvSpPr>
            <p:cNvPr id="686" name="Google Shape;686;p89"/>
            <p:cNvSpPr/>
            <p:nvPr/>
          </p:nvSpPr>
          <p:spPr>
            <a:xfrm>
              <a:off x="7660250" y="4249700"/>
              <a:ext cx="582300" cy="18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87" name="Google Shape;687;p89"/>
          <p:cNvGrpSpPr/>
          <p:nvPr/>
        </p:nvGrpSpPr>
        <p:grpSpPr>
          <a:xfrm>
            <a:off x="675375" y="4777726"/>
            <a:ext cx="7793251" cy="1676025"/>
            <a:chOff x="675375" y="5006326"/>
            <a:chExt cx="7793251" cy="1676025"/>
          </a:xfrm>
        </p:grpSpPr>
        <p:pic>
          <p:nvPicPr>
            <p:cNvPr id="688" name="Google Shape;688;p89"/>
            <p:cNvPicPr preferRelativeResize="0"/>
            <p:nvPr/>
          </p:nvPicPr>
          <p:blipFill rotWithShape="1">
            <a:blip r:embed="rId4">
              <a:alphaModFix/>
            </a:blip>
            <a:srcRect b="8324" l="0" r="0" t="0"/>
            <a:stretch/>
          </p:blipFill>
          <p:spPr>
            <a:xfrm>
              <a:off x="675375" y="5006326"/>
              <a:ext cx="7793251" cy="1676025"/>
            </a:xfrm>
            <a:prstGeom prst="rect">
              <a:avLst/>
            </a:prstGeom>
            <a:noFill/>
            <a:ln cap="flat" cmpd="sng" w="19050">
              <a:solidFill>
                <a:schemeClr val="dk2"/>
              </a:solidFill>
              <a:prstDash val="solid"/>
              <a:round/>
              <a:headEnd len="sm" w="sm" type="none"/>
              <a:tailEnd len="sm" w="sm" type="none"/>
            </a:ln>
          </p:spPr>
        </p:pic>
        <p:sp>
          <p:nvSpPr>
            <p:cNvPr id="689" name="Google Shape;689;p89"/>
            <p:cNvSpPr/>
            <p:nvPr/>
          </p:nvSpPr>
          <p:spPr>
            <a:xfrm>
              <a:off x="724625" y="5466025"/>
              <a:ext cx="3053700" cy="40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3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What is Alexa?</a:t>
            </a:r>
            <a:endParaRPr sz="3000"/>
          </a:p>
        </p:txBody>
      </p:sp>
      <p:sp>
        <p:nvSpPr>
          <p:cNvPr id="252" name="Google Shape;252;p36"/>
          <p:cNvSpPr txBox="1"/>
          <p:nvPr>
            <p:ph idx="1" type="body"/>
          </p:nvPr>
        </p:nvSpPr>
        <p:spPr>
          <a:xfrm>
            <a:off x="391800" y="1806161"/>
            <a:ext cx="8360400" cy="87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Alexa is a Voice User Interface (VUI), that lets you </a:t>
            </a:r>
            <a:r>
              <a:rPr b="1" lang="en" sz="2000"/>
              <a:t>speak</a:t>
            </a:r>
            <a:r>
              <a:rPr lang="en" sz="2000"/>
              <a:t> commands, instead of clicking buttons or typing on your keyboard.</a:t>
            </a:r>
            <a:endParaRPr sz="2000"/>
          </a:p>
        </p:txBody>
      </p:sp>
      <p:pic>
        <p:nvPicPr>
          <p:cNvPr id="253" name="Google Shape;253;p36"/>
          <p:cNvPicPr preferRelativeResize="0"/>
          <p:nvPr/>
        </p:nvPicPr>
        <p:blipFill>
          <a:blip r:embed="rId3">
            <a:alphaModFix/>
          </a:blip>
          <a:stretch>
            <a:fillRect/>
          </a:stretch>
        </p:blipFill>
        <p:spPr>
          <a:xfrm>
            <a:off x="180350" y="2930750"/>
            <a:ext cx="8781126" cy="2184250"/>
          </a:xfrm>
          <a:prstGeom prst="rect">
            <a:avLst/>
          </a:prstGeom>
          <a:noFill/>
          <a:ln>
            <a:noFill/>
          </a:ln>
        </p:spPr>
      </p:pic>
      <p:sp>
        <p:nvSpPr>
          <p:cNvPr id="254" name="Google Shape;254;p36"/>
          <p:cNvSpPr txBox="1"/>
          <p:nvPr>
            <p:ph idx="1" type="body"/>
          </p:nvPr>
        </p:nvSpPr>
        <p:spPr>
          <a:xfrm>
            <a:off x="391800" y="5453825"/>
            <a:ext cx="8360400" cy="877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2000"/>
              <a:t>Alexa listens to spoken input, uses it to execute tasks or skills in the cloud, and then returns output -- just like a JavaScript function.</a:t>
            </a:r>
            <a:endParaRPr sz="2000"/>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3" name="Shape 693"/>
        <p:cNvGrpSpPr/>
        <p:nvPr/>
      </p:nvGrpSpPr>
      <p:grpSpPr>
        <a:xfrm>
          <a:off x="0" y="0"/>
          <a:ext cx="0" cy="0"/>
          <a:chOff x="0" y="0"/>
          <a:chExt cx="0" cy="0"/>
        </a:xfrm>
      </p:grpSpPr>
      <p:sp>
        <p:nvSpPr>
          <p:cNvPr id="694" name="Google Shape;694;p90"/>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Dialog Management</a:t>
            </a:r>
            <a:endParaRPr sz="3000"/>
          </a:p>
        </p:txBody>
      </p:sp>
      <p:sp>
        <p:nvSpPr>
          <p:cNvPr id="695" name="Google Shape;695;p90"/>
          <p:cNvSpPr txBox="1"/>
          <p:nvPr/>
        </p:nvSpPr>
        <p:spPr>
          <a:xfrm>
            <a:off x="675300" y="1577600"/>
            <a:ext cx="7793400" cy="1377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Add a question Alexa can use to prompt the user if they don't say the month. </a:t>
            </a:r>
            <a:endParaRPr sz="2200">
              <a:solidFill>
                <a:schemeClr val="dk1"/>
              </a:solidFill>
              <a:latin typeface="Open Sans"/>
              <a:ea typeface="Open Sans"/>
              <a:cs typeface="Open Sans"/>
              <a:sym typeface="Open Sans"/>
            </a:endParaRPr>
          </a:p>
          <a:p>
            <a:pPr indent="-368300" lvl="0" marL="457200" rtl="0" algn="l">
              <a:lnSpc>
                <a:spcPct val="100000"/>
              </a:lnSpc>
              <a:spcBef>
                <a:spcPts val="1000"/>
              </a:spcBef>
              <a:spcAft>
                <a:spcPts val="100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Click the + sign to add the prompt. </a:t>
            </a:r>
            <a:endParaRPr sz="2200">
              <a:solidFill>
                <a:schemeClr val="dk1"/>
              </a:solidFill>
              <a:latin typeface="Open Sans"/>
              <a:ea typeface="Open Sans"/>
              <a:cs typeface="Open Sans"/>
              <a:sym typeface="Open Sans"/>
            </a:endParaRPr>
          </a:p>
        </p:txBody>
      </p:sp>
      <p:pic>
        <p:nvPicPr>
          <p:cNvPr id="696" name="Google Shape;696;p90"/>
          <p:cNvPicPr preferRelativeResize="0"/>
          <p:nvPr/>
        </p:nvPicPr>
        <p:blipFill rotWithShape="1">
          <a:blip r:embed="rId3">
            <a:alphaModFix/>
          </a:blip>
          <a:srcRect b="42269" l="0" r="0" t="0"/>
          <a:stretch/>
        </p:blipFill>
        <p:spPr>
          <a:xfrm>
            <a:off x="675375" y="3161404"/>
            <a:ext cx="7793248" cy="1409522"/>
          </a:xfrm>
          <a:prstGeom prst="rect">
            <a:avLst/>
          </a:prstGeom>
          <a:noFill/>
          <a:ln cap="flat" cmpd="sng" w="19050">
            <a:solidFill>
              <a:schemeClr val="dk2"/>
            </a:solidFill>
            <a:prstDash val="solid"/>
            <a:round/>
            <a:headEnd len="sm" w="sm" type="none"/>
            <a:tailEnd len="sm" w="sm" type="none"/>
          </a:ln>
        </p:spPr>
      </p:pic>
      <p:grpSp>
        <p:nvGrpSpPr>
          <p:cNvPr id="697" name="Google Shape;697;p90"/>
          <p:cNvGrpSpPr/>
          <p:nvPr/>
        </p:nvGrpSpPr>
        <p:grpSpPr>
          <a:xfrm>
            <a:off x="675375" y="4777726"/>
            <a:ext cx="7793251" cy="1676025"/>
            <a:chOff x="675375" y="5006326"/>
            <a:chExt cx="7793251" cy="1676025"/>
          </a:xfrm>
        </p:grpSpPr>
        <p:pic>
          <p:nvPicPr>
            <p:cNvPr id="698" name="Google Shape;698;p90"/>
            <p:cNvPicPr preferRelativeResize="0"/>
            <p:nvPr/>
          </p:nvPicPr>
          <p:blipFill rotWithShape="1">
            <a:blip r:embed="rId4">
              <a:alphaModFix/>
            </a:blip>
            <a:srcRect b="8324" l="0" r="0" t="0"/>
            <a:stretch/>
          </p:blipFill>
          <p:spPr>
            <a:xfrm>
              <a:off x="675375" y="5006326"/>
              <a:ext cx="7793251" cy="1676025"/>
            </a:xfrm>
            <a:prstGeom prst="rect">
              <a:avLst/>
            </a:prstGeom>
            <a:noFill/>
            <a:ln cap="flat" cmpd="sng" w="19050">
              <a:solidFill>
                <a:schemeClr val="dk2"/>
              </a:solidFill>
              <a:prstDash val="solid"/>
              <a:round/>
              <a:headEnd len="sm" w="sm" type="none"/>
              <a:tailEnd len="sm" w="sm" type="none"/>
            </a:ln>
          </p:spPr>
        </p:pic>
        <p:sp>
          <p:nvSpPr>
            <p:cNvPr id="699" name="Google Shape;699;p90"/>
            <p:cNvSpPr/>
            <p:nvPr/>
          </p:nvSpPr>
          <p:spPr>
            <a:xfrm>
              <a:off x="776375" y="6203575"/>
              <a:ext cx="3053700" cy="4011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00" name="Google Shape;700;p90"/>
          <p:cNvSpPr/>
          <p:nvPr/>
        </p:nvSpPr>
        <p:spPr>
          <a:xfrm>
            <a:off x="8061375" y="6060050"/>
            <a:ext cx="297600" cy="2847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4" name="Shape 704"/>
        <p:cNvGrpSpPr/>
        <p:nvPr/>
      </p:nvGrpSpPr>
      <p:grpSpPr>
        <a:xfrm>
          <a:off x="0" y="0"/>
          <a:ext cx="0" cy="0"/>
          <a:chOff x="0" y="0"/>
          <a:chExt cx="0" cy="0"/>
        </a:xfrm>
      </p:grpSpPr>
      <p:sp>
        <p:nvSpPr>
          <p:cNvPr id="705" name="Google Shape;705;p91"/>
          <p:cNvSpPr txBox="1"/>
          <p:nvPr/>
        </p:nvSpPr>
        <p:spPr>
          <a:xfrm>
            <a:off x="675300" y="1806200"/>
            <a:ext cx="7793400" cy="1377000"/>
          </a:xfrm>
          <a:prstGeom prst="rect">
            <a:avLst/>
          </a:prstGeom>
          <a:noFill/>
          <a:ln>
            <a:noFill/>
          </a:ln>
        </p:spPr>
        <p:txBody>
          <a:bodyPr anchorCtr="0" anchor="t" bIns="91425" lIns="91425" spcFirstLastPara="1" rIns="91425" wrap="square" tIns="91425">
            <a:noAutofit/>
          </a:bodyPr>
          <a:lstStyle/>
          <a:p>
            <a:pPr indent="-368300" lvl="0" marL="457200" rtl="0" algn="l">
              <a:lnSpc>
                <a:spcPct val="100000"/>
              </a:lnSpc>
              <a:spcBef>
                <a:spcPts val="0"/>
              </a:spcBef>
              <a:spcAft>
                <a:spcPts val="100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Repeat for day and year. </a:t>
            </a:r>
            <a:endParaRPr sz="2200">
              <a:solidFill>
                <a:schemeClr val="dk1"/>
              </a:solidFill>
              <a:latin typeface="Open Sans"/>
              <a:ea typeface="Open Sans"/>
              <a:cs typeface="Open Sans"/>
              <a:sym typeface="Open Sans"/>
            </a:endParaRPr>
          </a:p>
        </p:txBody>
      </p:sp>
      <p:sp>
        <p:nvSpPr>
          <p:cNvPr id="706" name="Google Shape;706;p91"/>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Add Dialog Management</a:t>
            </a:r>
            <a:endParaRPr sz="3000"/>
          </a:p>
        </p:txBody>
      </p:sp>
      <p:pic>
        <p:nvPicPr>
          <p:cNvPr id="707" name="Google Shape;707;p91"/>
          <p:cNvPicPr preferRelativeResize="0"/>
          <p:nvPr/>
        </p:nvPicPr>
        <p:blipFill>
          <a:blip r:embed="rId3">
            <a:alphaModFix/>
          </a:blip>
          <a:stretch>
            <a:fillRect/>
          </a:stretch>
        </p:blipFill>
        <p:spPr>
          <a:xfrm>
            <a:off x="675300" y="2951725"/>
            <a:ext cx="7793399" cy="2277352"/>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1" name="Shape 711"/>
        <p:cNvGrpSpPr/>
        <p:nvPr/>
      </p:nvGrpSpPr>
      <p:grpSpPr>
        <a:xfrm>
          <a:off x="0" y="0"/>
          <a:ext cx="0" cy="0"/>
          <a:chOff x="0" y="0"/>
          <a:chExt cx="0" cy="0"/>
        </a:xfrm>
      </p:grpSpPr>
      <p:sp>
        <p:nvSpPr>
          <p:cNvPr id="712" name="Google Shape;712;p92"/>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92"/>
          <p:cNvSpPr txBox="1"/>
          <p:nvPr/>
        </p:nvSpPr>
        <p:spPr>
          <a:xfrm>
            <a:off x="817350" y="2249700"/>
            <a:ext cx="7509300" cy="2358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Now Alexa can use the user for their birth month, day, and year if any of them is missing. </a:t>
            </a:r>
            <a:endParaRPr b="1" sz="2800">
              <a:solidFill>
                <a:schemeClr val="lt1"/>
              </a:solidFill>
              <a:latin typeface="Open Sans"/>
              <a:ea typeface="Open Sans"/>
              <a:cs typeface="Open Sans"/>
              <a:sym typeface="Open Sans"/>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93"/>
          <p:cNvSpPr txBox="1"/>
          <p:nvPr>
            <p:ph type="title"/>
          </p:nvPr>
        </p:nvSpPr>
        <p:spPr>
          <a:xfrm>
            <a:off x="161550" y="78445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Build the Model</a:t>
            </a:r>
            <a:endParaRPr sz="3000"/>
          </a:p>
        </p:txBody>
      </p:sp>
      <p:sp>
        <p:nvSpPr>
          <p:cNvPr id="719" name="Google Shape;719;p93"/>
          <p:cNvSpPr txBox="1"/>
          <p:nvPr/>
        </p:nvSpPr>
        <p:spPr>
          <a:xfrm>
            <a:off x="444900" y="1673939"/>
            <a:ext cx="8254200" cy="25368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You will see a </a:t>
            </a:r>
            <a:r>
              <a:rPr b="1" lang="en" sz="2200">
                <a:solidFill>
                  <a:schemeClr val="dk1"/>
                </a:solidFill>
                <a:latin typeface="Consolas"/>
                <a:ea typeface="Consolas"/>
                <a:cs typeface="Consolas"/>
                <a:sym typeface="Consolas"/>
              </a:rPr>
              <a:t>HelloWorldIntent</a:t>
            </a:r>
            <a:r>
              <a:rPr lang="en" sz="2200">
                <a:solidFill>
                  <a:schemeClr val="dk1"/>
                </a:solidFill>
                <a:latin typeface="Open Sans"/>
                <a:ea typeface="Open Sans"/>
                <a:cs typeface="Open Sans"/>
                <a:sym typeface="Open Sans"/>
              </a:rPr>
              <a:t> above the </a:t>
            </a:r>
            <a:r>
              <a:rPr b="1" lang="en" sz="2200">
                <a:solidFill>
                  <a:schemeClr val="dk1"/>
                </a:solidFill>
                <a:latin typeface="Consolas"/>
                <a:ea typeface="Consolas"/>
                <a:cs typeface="Consolas"/>
                <a:sym typeface="Consolas"/>
              </a:rPr>
              <a:t>CaptureBirthdayIntent</a:t>
            </a:r>
            <a:r>
              <a:rPr lang="en" sz="2200">
                <a:solidFill>
                  <a:schemeClr val="dk1"/>
                </a:solidFill>
                <a:latin typeface="Open Sans"/>
                <a:ea typeface="Open Sans"/>
                <a:cs typeface="Open Sans"/>
                <a:sym typeface="Open Sans"/>
              </a:rPr>
              <a:t>. Delete the </a:t>
            </a:r>
            <a:r>
              <a:rPr b="1" lang="en" sz="2200">
                <a:solidFill>
                  <a:schemeClr val="dk1"/>
                </a:solidFill>
                <a:latin typeface="Open Sans"/>
                <a:ea typeface="Open Sans"/>
                <a:cs typeface="Open Sans"/>
                <a:sym typeface="Open Sans"/>
              </a:rPr>
              <a:t>HelloWorldIntent</a:t>
            </a:r>
            <a:r>
              <a:rPr lang="en" sz="2200">
                <a:solidFill>
                  <a:schemeClr val="dk1"/>
                </a:solidFill>
                <a:latin typeface="Open Sans"/>
                <a:ea typeface="Open Sans"/>
                <a:cs typeface="Open Sans"/>
                <a:sym typeface="Open Sans"/>
              </a:rPr>
              <a:t>. </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Do NOT delete the built-in intents.</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Clr>
                <a:schemeClr val="dk1"/>
              </a:buClr>
              <a:buSzPts val="2200"/>
              <a:buFont typeface="Open Sans"/>
              <a:buAutoNum type="arabicPeriod"/>
            </a:pPr>
            <a:r>
              <a:rPr lang="en" sz="2200">
                <a:solidFill>
                  <a:schemeClr val="dk1"/>
                </a:solidFill>
                <a:latin typeface="Open Sans"/>
                <a:ea typeface="Open Sans"/>
                <a:cs typeface="Open Sans"/>
                <a:sym typeface="Open Sans"/>
              </a:rPr>
              <a:t>Save and build the model.</a:t>
            </a:r>
            <a:endParaRPr sz="2200">
              <a:solidFill>
                <a:schemeClr val="dk1"/>
              </a:solidFill>
              <a:latin typeface="Open Sans"/>
              <a:ea typeface="Open Sans"/>
              <a:cs typeface="Open Sans"/>
              <a:sym typeface="Open Sans"/>
            </a:endParaRPr>
          </a:p>
        </p:txBody>
      </p:sp>
      <p:pic>
        <p:nvPicPr>
          <p:cNvPr id="720" name="Google Shape;720;p93"/>
          <p:cNvPicPr preferRelativeResize="0"/>
          <p:nvPr/>
        </p:nvPicPr>
        <p:blipFill>
          <a:blip r:embed="rId3">
            <a:alphaModFix/>
          </a:blip>
          <a:stretch>
            <a:fillRect/>
          </a:stretch>
        </p:blipFill>
        <p:spPr>
          <a:xfrm>
            <a:off x="5694075" y="2791929"/>
            <a:ext cx="2440417" cy="3509096"/>
          </a:xfrm>
          <a:prstGeom prst="rect">
            <a:avLst/>
          </a:prstGeom>
          <a:noFill/>
          <a:ln cap="flat" cmpd="sng" w="19050">
            <a:solidFill>
              <a:schemeClr val="dk2"/>
            </a:solidFill>
            <a:prstDash val="solid"/>
            <a:round/>
            <a:headEnd len="sm" w="sm" type="none"/>
            <a:tailEnd len="sm" w="sm" type="none"/>
          </a:ln>
        </p:spPr>
      </p:pic>
      <p:pic>
        <p:nvPicPr>
          <p:cNvPr id="721" name="Google Shape;721;p93"/>
          <p:cNvPicPr preferRelativeResize="0"/>
          <p:nvPr/>
        </p:nvPicPr>
        <p:blipFill rotWithShape="1">
          <a:blip r:embed="rId4">
            <a:alphaModFix/>
          </a:blip>
          <a:srcRect b="0" l="38944" r="20004" t="0"/>
          <a:stretch/>
        </p:blipFill>
        <p:spPr>
          <a:xfrm>
            <a:off x="764300" y="4541425"/>
            <a:ext cx="4504825" cy="1433775"/>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5" name="Shape 725"/>
        <p:cNvGrpSpPr/>
        <p:nvPr/>
      </p:nvGrpSpPr>
      <p:grpSpPr>
        <a:xfrm>
          <a:off x="0" y="0"/>
          <a:ext cx="0" cy="0"/>
          <a:chOff x="0" y="0"/>
          <a:chExt cx="0" cy="0"/>
        </a:xfrm>
      </p:grpSpPr>
      <p:sp>
        <p:nvSpPr>
          <p:cNvPr id="726" name="Google Shape;726;p94"/>
          <p:cNvSpPr txBox="1"/>
          <p:nvPr>
            <p:ph type="title"/>
          </p:nvPr>
        </p:nvSpPr>
        <p:spPr>
          <a:xfrm>
            <a:off x="161538"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
        <p:nvSpPr>
          <p:cNvPr id="727" name="Google Shape;727;p94"/>
          <p:cNvSpPr txBox="1"/>
          <p:nvPr/>
        </p:nvSpPr>
        <p:spPr>
          <a:xfrm>
            <a:off x="192288" y="1522550"/>
            <a:ext cx="8759400" cy="2078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a:pPr>
            <a:r>
              <a:rPr lang="en" sz="2200">
                <a:solidFill>
                  <a:schemeClr val="dk1"/>
                </a:solidFill>
                <a:latin typeface="Open Sans"/>
                <a:ea typeface="Open Sans"/>
                <a:cs typeface="Open Sans"/>
                <a:sym typeface="Open Sans"/>
              </a:rPr>
              <a:t>Go back to the code editor.</a:t>
            </a:r>
            <a:endParaRPr sz="2200">
              <a:solidFill>
                <a:schemeClr val="dk1"/>
              </a:solidFill>
              <a:latin typeface="Open Sans"/>
              <a:ea typeface="Open Sans"/>
              <a:cs typeface="Open Sans"/>
              <a:sym typeface="Open Sans"/>
            </a:endParaRPr>
          </a:p>
          <a:p>
            <a:pPr indent="-368300" lvl="0" marL="457200" rtl="0" algn="l">
              <a:lnSpc>
                <a:spcPct val="115000"/>
              </a:lnSpc>
              <a:spcBef>
                <a:spcPts val="1000"/>
              </a:spcBef>
              <a:spcAft>
                <a:spcPts val="1000"/>
              </a:spcAft>
              <a:buSzPts val="2200"/>
              <a:buAutoNum type="arabicPeriod"/>
            </a:pPr>
            <a:r>
              <a:rPr lang="en" sz="2200">
                <a:solidFill>
                  <a:schemeClr val="dk1"/>
                </a:solidFill>
                <a:latin typeface="Open Sans"/>
                <a:ea typeface="Open Sans"/>
                <a:cs typeface="Open Sans"/>
                <a:sym typeface="Open Sans"/>
              </a:rPr>
              <a:t>If you look at the code, you will see a  </a:t>
            </a:r>
            <a:r>
              <a:rPr b="1" lang="en" sz="2200">
                <a:solidFill>
                  <a:schemeClr val="dk1"/>
                </a:solidFill>
                <a:latin typeface="Consolas"/>
                <a:ea typeface="Consolas"/>
                <a:cs typeface="Consolas"/>
                <a:sym typeface="Consolas"/>
              </a:rPr>
              <a:t>HelloWorldIntentHandler</a:t>
            </a:r>
            <a:r>
              <a:rPr lang="en" sz="2200">
                <a:solidFill>
                  <a:schemeClr val="dk1"/>
                </a:solidFill>
                <a:latin typeface="Open Sans"/>
                <a:ea typeface="Open Sans"/>
                <a:cs typeface="Open Sans"/>
                <a:sym typeface="Open Sans"/>
              </a:rPr>
              <a:t>, but we deleted the </a:t>
            </a:r>
            <a:r>
              <a:rPr b="1" lang="en" sz="2200">
                <a:solidFill>
                  <a:schemeClr val="dk1"/>
                </a:solidFill>
                <a:latin typeface="Consolas"/>
                <a:ea typeface="Consolas"/>
                <a:cs typeface="Consolas"/>
                <a:sym typeface="Consolas"/>
              </a:rPr>
              <a:t>HelloWorldIntent</a:t>
            </a:r>
            <a:r>
              <a:rPr lang="en" sz="2200">
                <a:latin typeface="Open Sans"/>
                <a:ea typeface="Open Sans"/>
                <a:cs typeface="Open Sans"/>
                <a:sym typeface="Open Sans"/>
              </a:rPr>
              <a:t>. </a:t>
            </a:r>
            <a:r>
              <a:rPr lang="en" sz="2200">
                <a:solidFill>
                  <a:schemeClr val="dk1"/>
                </a:solidFill>
                <a:latin typeface="Open Sans"/>
                <a:ea typeface="Open Sans"/>
                <a:cs typeface="Open Sans"/>
                <a:sym typeface="Open Sans"/>
              </a:rPr>
              <a:t>We will modify the </a:t>
            </a:r>
            <a:r>
              <a:rPr b="1" lang="en" sz="2200">
                <a:solidFill>
                  <a:schemeClr val="dk1"/>
                </a:solidFill>
                <a:latin typeface="Consolas"/>
                <a:ea typeface="Consolas"/>
                <a:cs typeface="Consolas"/>
                <a:sym typeface="Consolas"/>
              </a:rPr>
              <a:t>HelloWorldIntentHandler</a:t>
            </a:r>
            <a:r>
              <a:rPr lang="en" sz="2200">
                <a:solidFill>
                  <a:schemeClr val="dk1"/>
                </a:solidFill>
                <a:latin typeface="Open Sans"/>
                <a:ea typeface="Open Sans"/>
                <a:cs typeface="Open Sans"/>
                <a:sym typeface="Open Sans"/>
              </a:rPr>
              <a:t> code we require.</a:t>
            </a:r>
            <a:endParaRPr sz="2000">
              <a:solidFill>
                <a:schemeClr val="dk1"/>
              </a:solidFill>
              <a:latin typeface="Open Sans"/>
              <a:ea typeface="Open Sans"/>
              <a:cs typeface="Open Sans"/>
              <a:sym typeface="Open Sans"/>
            </a:endParaRPr>
          </a:p>
        </p:txBody>
      </p:sp>
      <p:pic>
        <p:nvPicPr>
          <p:cNvPr id="728" name="Google Shape;728;p94"/>
          <p:cNvPicPr preferRelativeResize="0"/>
          <p:nvPr/>
        </p:nvPicPr>
        <p:blipFill>
          <a:blip r:embed="rId3">
            <a:alphaModFix/>
          </a:blip>
          <a:stretch>
            <a:fillRect/>
          </a:stretch>
        </p:blipFill>
        <p:spPr>
          <a:xfrm>
            <a:off x="192300" y="3920750"/>
            <a:ext cx="8759399" cy="2294136"/>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95"/>
          <p:cNvSpPr txBox="1"/>
          <p:nvPr/>
        </p:nvSpPr>
        <p:spPr>
          <a:xfrm>
            <a:off x="444900" y="1952100"/>
            <a:ext cx="8254200" cy="2129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AutoNum type="arabicPeriod" startAt="3"/>
            </a:pPr>
            <a:r>
              <a:rPr lang="en" sz="2200">
                <a:solidFill>
                  <a:schemeClr val="dk1"/>
                </a:solidFill>
                <a:latin typeface="Open Sans"/>
                <a:ea typeface="Open Sans"/>
                <a:cs typeface="Open Sans"/>
                <a:sym typeface="Open Sans"/>
              </a:rPr>
              <a:t>In line 19, r</a:t>
            </a:r>
            <a:r>
              <a:rPr lang="en" sz="2200">
                <a:solidFill>
                  <a:schemeClr val="dk1"/>
                </a:solidFill>
                <a:latin typeface="Open Sans"/>
                <a:ea typeface="Open Sans"/>
                <a:cs typeface="Open Sans"/>
                <a:sym typeface="Open Sans"/>
              </a:rPr>
              <a:t>eplace </a:t>
            </a:r>
            <a:r>
              <a:rPr b="1" lang="en" sz="2200">
                <a:solidFill>
                  <a:schemeClr val="dk1"/>
                </a:solidFill>
                <a:latin typeface="Consolas"/>
                <a:ea typeface="Consolas"/>
                <a:cs typeface="Consolas"/>
                <a:sym typeface="Consolas"/>
              </a:rPr>
              <a:t>HelloWorldIntentHandler</a:t>
            </a:r>
            <a:r>
              <a:rPr lang="en" sz="2200">
                <a:solidFill>
                  <a:schemeClr val="dk1"/>
                </a:solidFill>
                <a:latin typeface="Open Sans"/>
                <a:ea typeface="Open Sans"/>
                <a:cs typeface="Open Sans"/>
                <a:sym typeface="Open Sans"/>
              </a:rPr>
              <a:t> with </a:t>
            </a:r>
            <a:r>
              <a:rPr b="1" lang="en" sz="2200">
                <a:solidFill>
                  <a:schemeClr val="dk1"/>
                </a:solidFill>
                <a:latin typeface="Consolas"/>
                <a:ea typeface="Consolas"/>
                <a:cs typeface="Consolas"/>
                <a:sym typeface="Consolas"/>
              </a:rPr>
              <a:t>CaptureBirthdayIntentHandler</a:t>
            </a:r>
            <a:r>
              <a:rPr lang="en" sz="2200">
                <a:solidFill>
                  <a:schemeClr val="dk1"/>
                </a:solidFill>
                <a:latin typeface="Consolas"/>
                <a:ea typeface="Consolas"/>
                <a:cs typeface="Consolas"/>
                <a:sym typeface="Consolas"/>
              </a:rPr>
              <a:t>.</a:t>
            </a:r>
            <a:endParaRPr sz="2200">
              <a:solidFill>
                <a:schemeClr val="dk1"/>
              </a:solidFill>
              <a:latin typeface="Consolas"/>
              <a:ea typeface="Consolas"/>
              <a:cs typeface="Consolas"/>
              <a:sym typeface="Consolas"/>
            </a:endParaRPr>
          </a:p>
          <a:p>
            <a:pPr indent="-368300" lvl="0" marL="457200" rtl="0" algn="l">
              <a:lnSpc>
                <a:spcPct val="115000"/>
              </a:lnSpc>
              <a:spcBef>
                <a:spcPts val="1000"/>
              </a:spcBef>
              <a:spcAft>
                <a:spcPts val="1000"/>
              </a:spcAft>
              <a:buClr>
                <a:schemeClr val="dk1"/>
              </a:buClr>
              <a:buSzPts val="2200"/>
              <a:buFont typeface="Open Sans"/>
              <a:buAutoNum type="arabicPeriod" startAt="3"/>
            </a:pPr>
            <a:r>
              <a:rPr lang="en" sz="2200">
                <a:solidFill>
                  <a:schemeClr val="dk1"/>
                </a:solidFill>
                <a:latin typeface="Open Sans"/>
                <a:ea typeface="Open Sans"/>
                <a:cs typeface="Open Sans"/>
                <a:sym typeface="Open Sans"/>
              </a:rPr>
              <a:t>In line 22, replace the </a:t>
            </a:r>
            <a:r>
              <a:rPr b="1" lang="en" sz="2200">
                <a:solidFill>
                  <a:schemeClr val="dk1"/>
                </a:solidFill>
                <a:latin typeface="Consolas"/>
                <a:ea typeface="Consolas"/>
                <a:cs typeface="Consolas"/>
                <a:sym typeface="Consolas"/>
              </a:rPr>
              <a:t>HelloWorldIntent</a:t>
            </a:r>
            <a:r>
              <a:rPr lang="en" sz="2200">
                <a:solidFill>
                  <a:srgbClr val="5EA5E5"/>
                </a:solidFill>
                <a:latin typeface="Consolas"/>
                <a:ea typeface="Consolas"/>
                <a:cs typeface="Consolas"/>
                <a:sym typeface="Consolas"/>
              </a:rPr>
              <a:t> </a:t>
            </a:r>
            <a:r>
              <a:rPr lang="en" sz="2200">
                <a:solidFill>
                  <a:schemeClr val="dk1"/>
                </a:solidFill>
                <a:latin typeface="Open Sans"/>
                <a:ea typeface="Open Sans"/>
                <a:cs typeface="Open Sans"/>
                <a:sym typeface="Open Sans"/>
              </a:rPr>
              <a:t>with  </a:t>
            </a:r>
            <a:r>
              <a:rPr b="1" lang="en" sz="2200">
                <a:solidFill>
                  <a:schemeClr val="dk1"/>
                </a:solidFill>
                <a:latin typeface="Consolas"/>
                <a:ea typeface="Consolas"/>
                <a:cs typeface="Consolas"/>
                <a:sym typeface="Consolas"/>
              </a:rPr>
              <a:t>CaptureBirthdayIntent</a:t>
            </a:r>
            <a:r>
              <a:rPr lang="en" sz="2200">
                <a:solidFill>
                  <a:schemeClr val="dk1"/>
                </a:solidFill>
                <a:latin typeface="Consolas"/>
                <a:ea typeface="Consolas"/>
                <a:cs typeface="Consolas"/>
                <a:sym typeface="Consolas"/>
              </a:rPr>
              <a:t>.</a:t>
            </a:r>
            <a:endParaRPr sz="2200">
              <a:solidFill>
                <a:schemeClr val="dk1"/>
              </a:solidFill>
              <a:latin typeface="Consolas"/>
              <a:ea typeface="Consolas"/>
              <a:cs typeface="Consolas"/>
              <a:sym typeface="Consolas"/>
            </a:endParaRPr>
          </a:p>
        </p:txBody>
      </p:sp>
      <p:pic>
        <p:nvPicPr>
          <p:cNvPr id="734" name="Google Shape;734;p95"/>
          <p:cNvPicPr preferRelativeResize="0"/>
          <p:nvPr/>
        </p:nvPicPr>
        <p:blipFill>
          <a:blip r:embed="rId3">
            <a:alphaModFix/>
          </a:blip>
          <a:stretch>
            <a:fillRect/>
          </a:stretch>
        </p:blipFill>
        <p:spPr>
          <a:xfrm>
            <a:off x="152400" y="4328475"/>
            <a:ext cx="8839200" cy="1006875"/>
          </a:xfrm>
          <a:prstGeom prst="rect">
            <a:avLst/>
          </a:prstGeom>
          <a:noFill/>
          <a:ln>
            <a:noFill/>
          </a:ln>
        </p:spPr>
      </p:pic>
      <p:sp>
        <p:nvSpPr>
          <p:cNvPr id="735" name="Google Shape;735;p95"/>
          <p:cNvSpPr/>
          <p:nvPr/>
        </p:nvSpPr>
        <p:spPr>
          <a:xfrm>
            <a:off x="983400" y="4339075"/>
            <a:ext cx="2587800" cy="23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95"/>
          <p:cNvSpPr/>
          <p:nvPr/>
        </p:nvSpPr>
        <p:spPr>
          <a:xfrm>
            <a:off x="6337525" y="4944350"/>
            <a:ext cx="2587800" cy="232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95"/>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1" name="Shape 741"/>
        <p:cNvGrpSpPr/>
        <p:nvPr/>
      </p:nvGrpSpPr>
      <p:grpSpPr>
        <a:xfrm>
          <a:off x="0" y="0"/>
          <a:ext cx="0" cy="0"/>
          <a:chOff x="0" y="0"/>
          <a:chExt cx="0" cy="0"/>
        </a:xfrm>
      </p:grpSpPr>
      <p:sp>
        <p:nvSpPr>
          <p:cNvPr id="742" name="Google Shape;742;p96"/>
          <p:cNvSpPr txBox="1"/>
          <p:nvPr/>
        </p:nvSpPr>
        <p:spPr>
          <a:xfrm>
            <a:off x="444900" y="1952099"/>
            <a:ext cx="8254200" cy="1869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5"/>
            </a:pPr>
            <a:r>
              <a:rPr lang="en" sz="2200">
                <a:solidFill>
                  <a:schemeClr val="dk1"/>
                </a:solidFill>
                <a:latin typeface="Open Sans"/>
                <a:ea typeface="Open Sans"/>
                <a:cs typeface="Open Sans"/>
                <a:sym typeface="Open Sans"/>
              </a:rPr>
              <a:t>Add lines 25, 26, and 27 to your code. Note that if the names of your slots are not exactly month, day, and year, this code won't work properly. </a:t>
            </a:r>
            <a:endParaRPr sz="2200">
              <a:solidFill>
                <a:schemeClr val="dk1"/>
              </a:solidFill>
              <a:latin typeface="Open Sans"/>
              <a:ea typeface="Open Sans"/>
              <a:cs typeface="Open Sans"/>
              <a:sym typeface="Open Sans"/>
            </a:endParaRPr>
          </a:p>
        </p:txBody>
      </p:sp>
      <p:grpSp>
        <p:nvGrpSpPr>
          <p:cNvPr id="743" name="Google Shape;743;p96"/>
          <p:cNvGrpSpPr/>
          <p:nvPr/>
        </p:nvGrpSpPr>
        <p:grpSpPr>
          <a:xfrm>
            <a:off x="375620" y="3573435"/>
            <a:ext cx="8392751" cy="2573089"/>
            <a:chOff x="417550" y="3896775"/>
            <a:chExt cx="7773225" cy="2068399"/>
          </a:xfrm>
        </p:grpSpPr>
        <p:pic>
          <p:nvPicPr>
            <p:cNvPr id="744" name="Google Shape;744;p96"/>
            <p:cNvPicPr preferRelativeResize="0"/>
            <p:nvPr/>
          </p:nvPicPr>
          <p:blipFill rotWithShape="1">
            <a:blip r:embed="rId3">
              <a:alphaModFix/>
            </a:blip>
            <a:srcRect b="24265" l="0" r="7766" t="0"/>
            <a:stretch/>
          </p:blipFill>
          <p:spPr>
            <a:xfrm>
              <a:off x="417550" y="3896775"/>
              <a:ext cx="7773225" cy="2068399"/>
            </a:xfrm>
            <a:prstGeom prst="rect">
              <a:avLst/>
            </a:prstGeom>
            <a:noFill/>
            <a:ln>
              <a:noFill/>
            </a:ln>
          </p:spPr>
        </p:pic>
        <p:sp>
          <p:nvSpPr>
            <p:cNvPr id="745" name="Google Shape;745;p96"/>
            <p:cNvSpPr/>
            <p:nvPr/>
          </p:nvSpPr>
          <p:spPr>
            <a:xfrm>
              <a:off x="465825" y="4955875"/>
              <a:ext cx="7608600" cy="464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6" name="Google Shape;746;p96"/>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0" name="Shape 750"/>
        <p:cNvGrpSpPr/>
        <p:nvPr/>
      </p:nvGrpSpPr>
      <p:grpSpPr>
        <a:xfrm>
          <a:off x="0" y="0"/>
          <a:ext cx="0" cy="0"/>
          <a:chOff x="0" y="0"/>
          <a:chExt cx="0" cy="0"/>
        </a:xfrm>
      </p:grpSpPr>
      <p:sp>
        <p:nvSpPr>
          <p:cNvPr id="751" name="Google Shape;751;p97"/>
          <p:cNvSpPr txBox="1"/>
          <p:nvPr/>
        </p:nvSpPr>
        <p:spPr>
          <a:xfrm>
            <a:off x="444900" y="1952099"/>
            <a:ext cx="8254200" cy="18699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Clr>
                <a:schemeClr val="dk1"/>
              </a:buClr>
              <a:buSzPts val="2200"/>
              <a:buFont typeface="Open Sans"/>
              <a:buAutoNum type="arabicPeriod" startAt="6"/>
            </a:pPr>
            <a:r>
              <a:rPr lang="en" sz="2200">
                <a:solidFill>
                  <a:schemeClr val="dk1"/>
                </a:solidFill>
                <a:latin typeface="Open Sans"/>
                <a:ea typeface="Open Sans"/>
                <a:cs typeface="Open Sans"/>
                <a:sym typeface="Open Sans"/>
              </a:rPr>
              <a:t>Update the value of speechText on or around Line 28 to match what you see below. </a:t>
            </a:r>
            <a:br>
              <a:rPr lang="en" sz="2200">
                <a:solidFill>
                  <a:schemeClr val="dk1"/>
                </a:solidFill>
                <a:latin typeface="Open Sans"/>
                <a:ea typeface="Open Sans"/>
                <a:cs typeface="Open Sans"/>
                <a:sym typeface="Open Sans"/>
              </a:rPr>
            </a:br>
            <a:br>
              <a:rPr lang="en" sz="2200">
                <a:solidFill>
                  <a:schemeClr val="dk1"/>
                </a:solidFill>
                <a:latin typeface="Open Sans"/>
                <a:ea typeface="Open Sans"/>
                <a:cs typeface="Open Sans"/>
                <a:sym typeface="Open Sans"/>
              </a:rPr>
            </a:br>
            <a:r>
              <a:rPr lang="en" sz="2200">
                <a:solidFill>
                  <a:schemeClr val="dk1"/>
                </a:solidFill>
                <a:latin typeface="Open Sans"/>
                <a:ea typeface="Open Sans"/>
                <a:cs typeface="Open Sans"/>
                <a:sym typeface="Open Sans"/>
              </a:rPr>
              <a:t>Note that we have changed the single quotation marks (</a:t>
            </a:r>
            <a:r>
              <a:rPr b="1"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 to be backticks (</a:t>
            </a:r>
            <a:r>
              <a:rPr b="1"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 instead. </a:t>
            </a:r>
            <a:endParaRPr sz="2200">
              <a:solidFill>
                <a:schemeClr val="dk1"/>
              </a:solidFill>
              <a:latin typeface="Open Sans"/>
              <a:ea typeface="Open Sans"/>
              <a:cs typeface="Open Sans"/>
              <a:sym typeface="Open Sans"/>
            </a:endParaRPr>
          </a:p>
        </p:txBody>
      </p:sp>
      <p:grpSp>
        <p:nvGrpSpPr>
          <p:cNvPr id="752" name="Google Shape;752;p97"/>
          <p:cNvGrpSpPr/>
          <p:nvPr/>
        </p:nvGrpSpPr>
        <p:grpSpPr>
          <a:xfrm>
            <a:off x="186625" y="4215450"/>
            <a:ext cx="8770774" cy="835673"/>
            <a:chOff x="186625" y="3757450"/>
            <a:chExt cx="8770774" cy="835673"/>
          </a:xfrm>
        </p:grpSpPr>
        <p:pic>
          <p:nvPicPr>
            <p:cNvPr id="753" name="Google Shape;753;p97"/>
            <p:cNvPicPr preferRelativeResize="0"/>
            <p:nvPr/>
          </p:nvPicPr>
          <p:blipFill rotWithShape="1">
            <a:blip r:embed="rId3">
              <a:alphaModFix/>
            </a:blip>
            <a:srcRect b="0" l="10281" r="-550" t="0"/>
            <a:stretch/>
          </p:blipFill>
          <p:spPr>
            <a:xfrm>
              <a:off x="186625" y="3757450"/>
              <a:ext cx="8770774" cy="835673"/>
            </a:xfrm>
            <a:prstGeom prst="rect">
              <a:avLst/>
            </a:prstGeom>
            <a:noFill/>
            <a:ln>
              <a:noFill/>
            </a:ln>
          </p:spPr>
        </p:pic>
        <p:sp>
          <p:nvSpPr>
            <p:cNvPr id="754" name="Google Shape;754;p97"/>
            <p:cNvSpPr/>
            <p:nvPr/>
          </p:nvSpPr>
          <p:spPr>
            <a:xfrm>
              <a:off x="229000" y="4001500"/>
              <a:ext cx="8569500" cy="2412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55" name="Google Shape;755;p97"/>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98"/>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
        <p:nvSpPr>
          <p:cNvPr id="761" name="Google Shape;761;p98"/>
          <p:cNvSpPr txBox="1"/>
          <p:nvPr/>
        </p:nvSpPr>
        <p:spPr>
          <a:xfrm>
            <a:off x="444900" y="1952105"/>
            <a:ext cx="8254200" cy="82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The final </a:t>
            </a:r>
            <a:r>
              <a:rPr b="1" lang="en" sz="2200">
                <a:latin typeface="Consolas"/>
                <a:ea typeface="Consolas"/>
                <a:cs typeface="Consolas"/>
                <a:sym typeface="Consolas"/>
              </a:rPr>
              <a:t>handle()</a:t>
            </a:r>
            <a:r>
              <a:rPr lang="en" sz="2200">
                <a:solidFill>
                  <a:schemeClr val="dk1"/>
                </a:solidFill>
                <a:latin typeface="Open Sans"/>
                <a:ea typeface="Open Sans"/>
                <a:cs typeface="Open Sans"/>
                <a:sym typeface="Open Sans"/>
              </a:rPr>
              <a:t> method should look like this.</a:t>
            </a:r>
            <a:endParaRPr sz="2200">
              <a:solidFill>
                <a:srgbClr val="5EA5E5"/>
              </a:solidFill>
              <a:latin typeface="Consolas"/>
              <a:ea typeface="Consolas"/>
              <a:cs typeface="Consolas"/>
              <a:sym typeface="Consolas"/>
            </a:endParaRPr>
          </a:p>
        </p:txBody>
      </p:sp>
      <p:pic>
        <p:nvPicPr>
          <p:cNvPr id="762" name="Google Shape;762;p98"/>
          <p:cNvPicPr preferRelativeResize="0"/>
          <p:nvPr/>
        </p:nvPicPr>
        <p:blipFill rotWithShape="1">
          <a:blip r:embed="rId3">
            <a:alphaModFix/>
          </a:blip>
          <a:srcRect b="0" l="0" r="4951" t="0"/>
          <a:stretch/>
        </p:blipFill>
        <p:spPr>
          <a:xfrm>
            <a:off x="161550" y="2928000"/>
            <a:ext cx="8820899" cy="2966548"/>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99"/>
          <p:cNvSpPr txBox="1"/>
          <p:nvPr>
            <p:ph type="title"/>
          </p:nvPr>
        </p:nvSpPr>
        <p:spPr>
          <a:xfrm>
            <a:off x="161550" y="771500"/>
            <a:ext cx="8820900" cy="643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Update the Backend</a:t>
            </a:r>
            <a:endParaRPr sz="3000"/>
          </a:p>
        </p:txBody>
      </p:sp>
      <p:sp>
        <p:nvSpPr>
          <p:cNvPr id="768" name="Google Shape;768;p99"/>
          <p:cNvSpPr txBox="1"/>
          <p:nvPr/>
        </p:nvSpPr>
        <p:spPr>
          <a:xfrm>
            <a:off x="333450" y="1647300"/>
            <a:ext cx="8477100" cy="1553100"/>
          </a:xfrm>
          <a:prstGeom prst="rect">
            <a:avLst/>
          </a:prstGeom>
          <a:noFill/>
          <a:ln>
            <a:noFill/>
          </a:ln>
        </p:spPr>
        <p:txBody>
          <a:bodyPr anchorCtr="0" anchor="t" bIns="91425" lIns="91425" spcFirstLastPara="1" rIns="91425" wrap="square" tIns="91425">
            <a:noAutofit/>
          </a:bodyPr>
          <a:lstStyle/>
          <a:p>
            <a:pPr indent="-368300" lvl="0" marL="457200" rtl="0" algn="l">
              <a:lnSpc>
                <a:spcPct val="115000"/>
              </a:lnSpc>
              <a:spcBef>
                <a:spcPts val="0"/>
              </a:spcBef>
              <a:spcAft>
                <a:spcPts val="0"/>
              </a:spcAft>
              <a:buSzPts val="2200"/>
              <a:buFont typeface="Open Sans"/>
              <a:buAutoNum type="arabicPeriod" startAt="7"/>
            </a:pPr>
            <a:r>
              <a:rPr lang="en" sz="2200">
                <a:solidFill>
                  <a:schemeClr val="dk1"/>
                </a:solidFill>
                <a:latin typeface="Open Sans"/>
                <a:ea typeface="Open Sans"/>
                <a:cs typeface="Open Sans"/>
                <a:sym typeface="Open Sans"/>
              </a:rPr>
              <a:t>Finally, scroll to the bottom of your code and update the handler exports with the new handler you created by replacing </a:t>
            </a:r>
            <a:r>
              <a:rPr b="1" lang="en" sz="2200">
                <a:latin typeface="Consolas"/>
                <a:ea typeface="Consolas"/>
                <a:cs typeface="Consolas"/>
                <a:sym typeface="Consolas"/>
              </a:rPr>
              <a:t>HelloWorldIntentHandler</a:t>
            </a:r>
            <a:r>
              <a:rPr lang="en" sz="2200">
                <a:solidFill>
                  <a:srgbClr val="5EA5E5"/>
                </a:solidFill>
                <a:latin typeface="Open Sans"/>
                <a:ea typeface="Open Sans"/>
                <a:cs typeface="Open Sans"/>
                <a:sym typeface="Open Sans"/>
              </a:rPr>
              <a:t> </a:t>
            </a:r>
            <a:r>
              <a:rPr lang="en" sz="2200">
                <a:solidFill>
                  <a:schemeClr val="dk1"/>
                </a:solidFill>
                <a:latin typeface="Open Sans"/>
                <a:ea typeface="Open Sans"/>
                <a:cs typeface="Open Sans"/>
                <a:sym typeface="Open Sans"/>
              </a:rPr>
              <a:t>with our new </a:t>
            </a:r>
            <a:r>
              <a:rPr b="1" lang="en" sz="2200">
                <a:solidFill>
                  <a:schemeClr val="dk1"/>
                </a:solidFill>
                <a:latin typeface="Consolas"/>
                <a:ea typeface="Consolas"/>
                <a:cs typeface="Consolas"/>
                <a:sym typeface="Consolas"/>
              </a:rPr>
              <a:t>CaptureBirthdayIntentHandler</a:t>
            </a:r>
            <a:r>
              <a:rPr lang="en" sz="2200">
                <a:latin typeface="Open Sans"/>
                <a:ea typeface="Open Sans"/>
                <a:cs typeface="Open Sans"/>
                <a:sym typeface="Open Sans"/>
              </a:rPr>
              <a:t>. </a:t>
            </a:r>
            <a:endParaRPr sz="2200">
              <a:latin typeface="Open Sans"/>
              <a:ea typeface="Open Sans"/>
              <a:cs typeface="Open Sans"/>
              <a:sym typeface="Open Sans"/>
            </a:endParaRPr>
          </a:p>
        </p:txBody>
      </p:sp>
      <p:pic>
        <p:nvPicPr>
          <p:cNvPr id="769" name="Google Shape;769;p99"/>
          <p:cNvPicPr preferRelativeResize="0"/>
          <p:nvPr/>
        </p:nvPicPr>
        <p:blipFill rotWithShape="1">
          <a:blip r:embed="rId3">
            <a:alphaModFix/>
          </a:blip>
          <a:srcRect b="0" l="9884" r="17324" t="0"/>
          <a:stretch/>
        </p:blipFill>
        <p:spPr>
          <a:xfrm>
            <a:off x="252725" y="3431025"/>
            <a:ext cx="4150398" cy="3048000"/>
          </a:xfrm>
          <a:prstGeom prst="rect">
            <a:avLst/>
          </a:prstGeom>
          <a:noFill/>
          <a:ln>
            <a:noFill/>
          </a:ln>
        </p:spPr>
      </p:pic>
      <p:pic>
        <p:nvPicPr>
          <p:cNvPr id="770" name="Google Shape;770;p99"/>
          <p:cNvPicPr preferRelativeResize="0"/>
          <p:nvPr/>
        </p:nvPicPr>
        <p:blipFill rotWithShape="1">
          <a:blip r:embed="rId4">
            <a:alphaModFix/>
          </a:blip>
          <a:srcRect b="6156" l="8323" r="18853" t="0"/>
          <a:stretch/>
        </p:blipFill>
        <p:spPr>
          <a:xfrm>
            <a:off x="4616550" y="3431025"/>
            <a:ext cx="4274729" cy="3048000"/>
          </a:xfrm>
          <a:prstGeom prst="rect">
            <a:avLst/>
          </a:prstGeom>
          <a:noFill/>
          <a:ln>
            <a:noFill/>
          </a:ln>
        </p:spPr>
      </p:pic>
      <p:sp>
        <p:nvSpPr>
          <p:cNvPr id="771" name="Google Shape;771;p99"/>
          <p:cNvSpPr/>
          <p:nvPr/>
        </p:nvSpPr>
        <p:spPr>
          <a:xfrm flipH="1" rot="10800000">
            <a:off x="3763400" y="4052650"/>
            <a:ext cx="1737000" cy="464100"/>
          </a:xfrm>
          <a:prstGeom prst="rightArrow">
            <a:avLst>
              <a:gd fmla="val 50000" name="adj1"/>
              <a:gd fmla="val 50000" name="adj2"/>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Why do Voice UIs Matter?</a:t>
            </a:r>
            <a:endParaRPr sz="3000"/>
          </a:p>
        </p:txBody>
      </p:sp>
      <p:sp>
        <p:nvSpPr>
          <p:cNvPr id="260" name="Google Shape;260;p37"/>
          <p:cNvSpPr txBox="1"/>
          <p:nvPr/>
        </p:nvSpPr>
        <p:spPr>
          <a:xfrm>
            <a:off x="2587275" y="2186225"/>
            <a:ext cx="6135000" cy="151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200">
                <a:solidFill>
                  <a:schemeClr val="dk1"/>
                </a:solidFill>
                <a:latin typeface="Open Sans"/>
                <a:ea typeface="Open Sans"/>
                <a:cs typeface="Open Sans"/>
                <a:sym typeface="Open Sans"/>
              </a:rPr>
              <a:t>Instead of typing, clicking, or tapping - we can physically separate ourselves from our devices and speak commands naturally.</a:t>
            </a:r>
            <a:endParaRPr sz="2200">
              <a:latin typeface="Open Sans"/>
              <a:ea typeface="Open Sans"/>
              <a:cs typeface="Open Sans"/>
              <a:sym typeface="Open Sans"/>
            </a:endParaRPr>
          </a:p>
        </p:txBody>
      </p:sp>
      <p:pic>
        <p:nvPicPr>
          <p:cNvPr id="261" name="Google Shape;261;p37"/>
          <p:cNvPicPr preferRelativeResize="0"/>
          <p:nvPr/>
        </p:nvPicPr>
        <p:blipFill>
          <a:blip r:embed="rId3">
            <a:alphaModFix/>
          </a:blip>
          <a:stretch>
            <a:fillRect/>
          </a:stretch>
        </p:blipFill>
        <p:spPr>
          <a:xfrm>
            <a:off x="674500" y="2186225"/>
            <a:ext cx="1511400" cy="1511400"/>
          </a:xfrm>
          <a:prstGeom prst="rect">
            <a:avLst/>
          </a:prstGeom>
          <a:noFill/>
          <a:ln>
            <a:noFill/>
          </a:ln>
        </p:spPr>
      </p:pic>
      <p:pic>
        <p:nvPicPr>
          <p:cNvPr id="262" name="Google Shape;262;p37"/>
          <p:cNvPicPr preferRelativeResize="0"/>
          <p:nvPr/>
        </p:nvPicPr>
        <p:blipFill>
          <a:blip r:embed="rId4">
            <a:alphaModFix/>
          </a:blip>
          <a:stretch>
            <a:fillRect/>
          </a:stretch>
        </p:blipFill>
        <p:spPr>
          <a:xfrm>
            <a:off x="6729575" y="4369375"/>
            <a:ext cx="1511400" cy="1502813"/>
          </a:xfrm>
          <a:prstGeom prst="rect">
            <a:avLst/>
          </a:prstGeom>
          <a:noFill/>
          <a:ln>
            <a:noFill/>
          </a:ln>
        </p:spPr>
      </p:pic>
      <p:sp>
        <p:nvSpPr>
          <p:cNvPr id="263" name="Google Shape;263;p37"/>
          <p:cNvSpPr txBox="1"/>
          <p:nvPr/>
        </p:nvSpPr>
        <p:spPr>
          <a:xfrm>
            <a:off x="519350" y="4365088"/>
            <a:ext cx="5771100" cy="1511400"/>
          </a:xfrm>
          <a:prstGeom prst="rect">
            <a:avLst/>
          </a:prstGeom>
          <a:noFill/>
          <a:ln>
            <a:noFill/>
          </a:ln>
        </p:spPr>
        <p:txBody>
          <a:bodyPr anchorCtr="0" anchor="ctr" bIns="91425" lIns="91425" spcFirstLastPara="1" rIns="91425" wrap="square" tIns="91425">
            <a:noAutofit/>
          </a:bodyPr>
          <a:lstStyle/>
          <a:p>
            <a:pPr indent="0" lvl="0" marL="0" rtl="0" algn="r">
              <a:lnSpc>
                <a:spcPct val="115000"/>
              </a:lnSpc>
              <a:spcBef>
                <a:spcPts val="0"/>
              </a:spcBef>
              <a:spcAft>
                <a:spcPts val="0"/>
              </a:spcAft>
              <a:buNone/>
            </a:pPr>
            <a:r>
              <a:rPr lang="en" sz="2200">
                <a:solidFill>
                  <a:schemeClr val="dk1"/>
                </a:solidFill>
                <a:latin typeface="Open Sans"/>
                <a:ea typeface="Open Sans"/>
                <a:cs typeface="Open Sans"/>
                <a:sym typeface="Open Sans"/>
              </a:rPr>
              <a:t>Voice UIs can run code in the cloud and communicate with IoT devices, making them ideal for homes, cars, &amp; more.</a:t>
            </a:r>
            <a:endParaRPr sz="2200">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5" name="Shape 775"/>
        <p:cNvGrpSpPr/>
        <p:nvPr/>
      </p:nvGrpSpPr>
      <p:grpSpPr>
        <a:xfrm>
          <a:off x="0" y="0"/>
          <a:ext cx="0" cy="0"/>
          <a:chOff x="0" y="0"/>
          <a:chExt cx="0" cy="0"/>
        </a:xfrm>
      </p:grpSpPr>
      <p:sp>
        <p:nvSpPr>
          <p:cNvPr id="776" name="Google Shape;776;p100"/>
          <p:cNvSpPr txBox="1"/>
          <p:nvPr/>
        </p:nvSpPr>
        <p:spPr>
          <a:xfrm>
            <a:off x="444900" y="1760119"/>
            <a:ext cx="8254200" cy="6435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Once again, save and deploy the code.</a:t>
            </a:r>
            <a:endParaRPr b="1" sz="2200">
              <a:solidFill>
                <a:schemeClr val="dk1"/>
              </a:solidFill>
              <a:latin typeface="Consolas"/>
              <a:ea typeface="Consolas"/>
              <a:cs typeface="Consolas"/>
              <a:sym typeface="Consolas"/>
            </a:endParaRPr>
          </a:p>
          <a:p>
            <a:pPr indent="0" lvl="0" marL="0" rtl="0" algn="l">
              <a:lnSpc>
                <a:spcPct val="115000"/>
              </a:lnSpc>
              <a:spcBef>
                <a:spcPts val="0"/>
              </a:spcBef>
              <a:spcAft>
                <a:spcPts val="0"/>
              </a:spcAft>
              <a:buNone/>
            </a:pPr>
            <a:r>
              <a:t/>
            </a:r>
            <a:endParaRPr sz="1800">
              <a:solidFill>
                <a:schemeClr val="dk1"/>
              </a:solidFill>
              <a:latin typeface="Open Sans"/>
              <a:ea typeface="Open Sans"/>
              <a:cs typeface="Open Sans"/>
              <a:sym typeface="Open Sans"/>
            </a:endParaRPr>
          </a:p>
        </p:txBody>
      </p:sp>
      <p:pic>
        <p:nvPicPr>
          <p:cNvPr id="777" name="Google Shape;777;p100"/>
          <p:cNvPicPr preferRelativeResize="0"/>
          <p:nvPr/>
        </p:nvPicPr>
        <p:blipFill>
          <a:blip r:embed="rId3">
            <a:alphaModFix/>
          </a:blip>
          <a:stretch>
            <a:fillRect/>
          </a:stretch>
        </p:blipFill>
        <p:spPr>
          <a:xfrm>
            <a:off x="152400" y="2748006"/>
            <a:ext cx="8839200" cy="1117408"/>
          </a:xfrm>
          <a:prstGeom prst="rect">
            <a:avLst/>
          </a:prstGeom>
          <a:noFill/>
          <a:ln cap="flat" cmpd="sng" w="19050">
            <a:solidFill>
              <a:schemeClr val="dk2"/>
            </a:solidFill>
            <a:prstDash val="solid"/>
            <a:round/>
            <a:headEnd len="sm" w="sm" type="none"/>
            <a:tailEnd len="sm" w="sm" type="none"/>
          </a:ln>
        </p:spPr>
      </p:pic>
      <p:sp>
        <p:nvSpPr>
          <p:cNvPr id="778" name="Google Shape;778;p100"/>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Save and Deploy</a:t>
            </a:r>
            <a:endParaRPr sz="30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2" name="Shape 782"/>
        <p:cNvGrpSpPr/>
        <p:nvPr/>
      </p:nvGrpSpPr>
      <p:grpSpPr>
        <a:xfrm>
          <a:off x="0" y="0"/>
          <a:ext cx="0" cy="0"/>
          <a:chOff x="0" y="0"/>
          <a:chExt cx="0" cy="0"/>
        </a:xfrm>
      </p:grpSpPr>
      <p:sp>
        <p:nvSpPr>
          <p:cNvPr id="783" name="Google Shape;783;p101"/>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Test Your Skill</a:t>
            </a:r>
            <a:endParaRPr sz="3000"/>
          </a:p>
        </p:txBody>
      </p:sp>
      <p:sp>
        <p:nvSpPr>
          <p:cNvPr id="784" name="Google Shape;784;p101"/>
          <p:cNvSpPr txBox="1"/>
          <p:nvPr/>
        </p:nvSpPr>
        <p:spPr>
          <a:xfrm>
            <a:off x="418650" y="1607838"/>
            <a:ext cx="8306700" cy="112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Go back to the test tab to test your skill.</a:t>
            </a:r>
            <a:endParaRPr sz="2200">
              <a:solidFill>
                <a:schemeClr val="dk1"/>
              </a:solidFill>
              <a:latin typeface="Open Sans"/>
              <a:ea typeface="Open Sans"/>
              <a:cs typeface="Open Sans"/>
              <a:sym typeface="Open Sans"/>
            </a:endParaRPr>
          </a:p>
        </p:txBody>
      </p:sp>
      <p:pic>
        <p:nvPicPr>
          <p:cNvPr id="785" name="Google Shape;785;p101"/>
          <p:cNvPicPr preferRelativeResize="0"/>
          <p:nvPr/>
        </p:nvPicPr>
        <p:blipFill>
          <a:blip r:embed="rId3">
            <a:alphaModFix/>
          </a:blip>
          <a:stretch>
            <a:fillRect/>
          </a:stretch>
        </p:blipFill>
        <p:spPr>
          <a:xfrm>
            <a:off x="2718049" y="2409375"/>
            <a:ext cx="3707900" cy="4075099"/>
          </a:xfrm>
          <a:prstGeom prst="rect">
            <a:avLst/>
          </a:prstGeom>
          <a:noFill/>
          <a:ln cap="flat" cmpd="sng" w="19050">
            <a:solidFill>
              <a:schemeClr val="dk2"/>
            </a:solidFill>
            <a:prstDash val="solid"/>
            <a:round/>
            <a:headEnd len="sm" w="sm" type="none"/>
            <a:tailEnd len="sm" w="sm" type="none"/>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9" name="Shape 789"/>
        <p:cNvGrpSpPr/>
        <p:nvPr/>
      </p:nvGrpSpPr>
      <p:grpSpPr>
        <a:xfrm>
          <a:off x="0" y="0"/>
          <a:ext cx="0" cy="0"/>
          <a:chOff x="0" y="0"/>
          <a:chExt cx="0" cy="0"/>
        </a:xfrm>
      </p:grpSpPr>
      <p:sp>
        <p:nvSpPr>
          <p:cNvPr id="790" name="Google Shape;790;p102"/>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Test Your Skill</a:t>
            </a:r>
            <a:endParaRPr sz="3000"/>
          </a:p>
        </p:txBody>
      </p:sp>
      <p:sp>
        <p:nvSpPr>
          <p:cNvPr id="791" name="Google Shape;791;p102"/>
          <p:cNvSpPr txBox="1"/>
          <p:nvPr/>
        </p:nvSpPr>
        <p:spPr>
          <a:xfrm>
            <a:off x="213750" y="1561800"/>
            <a:ext cx="8716500" cy="11259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What happens if you do not specify the month or date or year?</a:t>
            </a:r>
            <a:endParaRPr sz="2200">
              <a:solidFill>
                <a:schemeClr val="dk1"/>
              </a:solidFill>
              <a:latin typeface="Open Sans"/>
              <a:ea typeface="Open Sans"/>
              <a:cs typeface="Open Sans"/>
              <a:sym typeface="Open Sans"/>
            </a:endParaRPr>
          </a:p>
        </p:txBody>
      </p:sp>
      <p:pic>
        <p:nvPicPr>
          <p:cNvPr id="792" name="Google Shape;792;p102"/>
          <p:cNvPicPr preferRelativeResize="0"/>
          <p:nvPr/>
        </p:nvPicPr>
        <p:blipFill>
          <a:blip r:embed="rId3">
            <a:alphaModFix/>
          </a:blip>
          <a:stretch>
            <a:fillRect/>
          </a:stretch>
        </p:blipFill>
        <p:spPr>
          <a:xfrm>
            <a:off x="2665999" y="2434675"/>
            <a:ext cx="3812000" cy="4040001"/>
          </a:xfrm>
          <a:prstGeom prst="rect">
            <a:avLst/>
          </a:prstGeom>
          <a:noFill/>
          <a:ln cap="flat" cmpd="sng" w="19050">
            <a:solidFill>
              <a:srgbClr val="434343"/>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103"/>
          <p:cNvSpPr txBox="1"/>
          <p:nvPr>
            <p:ph idx="1" type="body"/>
          </p:nvPr>
        </p:nvSpPr>
        <p:spPr>
          <a:xfrm>
            <a:off x="496650" y="1695725"/>
            <a:ext cx="8150700" cy="3996900"/>
          </a:xfrm>
          <a:prstGeom prst="rect">
            <a:avLst/>
          </a:prstGeom>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2200"/>
              <a:t>If you aren't getting a valid response, check the following:</a:t>
            </a:r>
            <a:endParaRPr sz="2200"/>
          </a:p>
          <a:p>
            <a:pPr indent="0" lvl="0" marL="0" rtl="0" algn="l">
              <a:lnSpc>
                <a:spcPct val="150000"/>
              </a:lnSpc>
              <a:spcBef>
                <a:spcPts val="0"/>
              </a:spcBef>
              <a:spcAft>
                <a:spcPts val="0"/>
              </a:spcAft>
              <a:buNone/>
            </a:pPr>
            <a:r>
              <a:t/>
            </a:r>
            <a:endParaRPr sz="2200"/>
          </a:p>
          <a:p>
            <a:pPr indent="-368300" lvl="0" marL="914400" rtl="0" algn="l">
              <a:lnSpc>
                <a:spcPct val="115000"/>
              </a:lnSpc>
              <a:spcBef>
                <a:spcPts val="0"/>
              </a:spcBef>
              <a:spcAft>
                <a:spcPts val="0"/>
              </a:spcAft>
              <a:buSzPts val="2200"/>
              <a:buAutoNum type="arabicPeriod"/>
            </a:pPr>
            <a:r>
              <a:rPr lang="en" sz="2200"/>
              <a:t>Are you calling the right invocation name?</a:t>
            </a:r>
            <a:endParaRPr sz="2200"/>
          </a:p>
          <a:p>
            <a:pPr indent="-368300" lvl="0" marL="914400" rtl="0" algn="l">
              <a:lnSpc>
                <a:spcPct val="115000"/>
              </a:lnSpc>
              <a:spcBef>
                <a:spcPts val="1000"/>
              </a:spcBef>
              <a:spcAft>
                <a:spcPts val="0"/>
              </a:spcAft>
              <a:buSzPts val="2200"/>
              <a:buAutoNum type="arabicPeriod"/>
            </a:pPr>
            <a:r>
              <a:rPr lang="en" sz="2200"/>
              <a:t>Are you saying launch, start or open?</a:t>
            </a:r>
            <a:endParaRPr sz="2200"/>
          </a:p>
          <a:p>
            <a:pPr indent="-368300" lvl="0" marL="914400" rtl="0" algn="l">
              <a:lnSpc>
                <a:spcPct val="115000"/>
              </a:lnSpc>
              <a:spcBef>
                <a:spcPts val="1000"/>
              </a:spcBef>
              <a:spcAft>
                <a:spcPts val="0"/>
              </a:spcAft>
              <a:buSzPts val="2200"/>
              <a:buAutoNum type="arabicPeriod"/>
            </a:pPr>
            <a:r>
              <a:rPr lang="en" sz="2200"/>
              <a:t>Are you sure you have no other skills in your accounts with the same invocation name?</a:t>
            </a:r>
            <a:endParaRPr sz="2200"/>
          </a:p>
          <a:p>
            <a:pPr indent="-368300" lvl="0" marL="914400" rtl="0" algn="l">
              <a:lnSpc>
                <a:spcPct val="115000"/>
              </a:lnSpc>
              <a:spcBef>
                <a:spcPts val="1000"/>
              </a:spcBef>
              <a:spcAft>
                <a:spcPts val="0"/>
              </a:spcAft>
              <a:buSzPts val="2200"/>
              <a:buAutoNum type="arabicPeriod"/>
            </a:pPr>
            <a:r>
              <a:rPr lang="en" sz="2200"/>
              <a:t>Did you Save and Deploy your changes?</a:t>
            </a:r>
            <a:endParaRPr sz="2200"/>
          </a:p>
          <a:p>
            <a:pPr indent="0" lvl="0" marL="0" rtl="0" algn="l">
              <a:lnSpc>
                <a:spcPct val="150000"/>
              </a:lnSpc>
              <a:spcBef>
                <a:spcPts val="1000"/>
              </a:spcBef>
              <a:spcAft>
                <a:spcPts val="0"/>
              </a:spcAft>
              <a:buNone/>
            </a:pPr>
            <a:r>
              <a:t/>
            </a:r>
            <a:endParaRPr sz="2200"/>
          </a:p>
        </p:txBody>
      </p:sp>
      <p:sp>
        <p:nvSpPr>
          <p:cNvPr id="798" name="Google Shape;798;p103"/>
          <p:cNvSpPr txBox="1"/>
          <p:nvPr>
            <p:ph type="title"/>
          </p:nvPr>
        </p:nvSpPr>
        <p:spPr>
          <a:xfrm>
            <a:off x="161550" y="699925"/>
            <a:ext cx="8820900" cy="715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Troubleshooting Your Skill</a:t>
            </a:r>
            <a:endParaRPr sz="28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04"/>
          <p:cNvSpPr txBox="1"/>
          <p:nvPr/>
        </p:nvSpPr>
        <p:spPr>
          <a:xfrm>
            <a:off x="161550" y="19301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Let’s recap quickly...</a:t>
            </a:r>
            <a:endParaRPr b="1" i="1" sz="3000">
              <a:solidFill>
                <a:srgbClr val="353535"/>
              </a:solidFill>
              <a:latin typeface="Open Sans"/>
              <a:ea typeface="Open Sans"/>
              <a:cs typeface="Open Sans"/>
              <a:sym typeface="Open Sans"/>
            </a:endParaRPr>
          </a:p>
        </p:txBody>
      </p:sp>
      <p:grpSp>
        <p:nvGrpSpPr>
          <p:cNvPr id="804" name="Google Shape;804;p104"/>
          <p:cNvGrpSpPr/>
          <p:nvPr/>
        </p:nvGrpSpPr>
        <p:grpSpPr>
          <a:xfrm>
            <a:off x="430425" y="3053150"/>
            <a:ext cx="7907550" cy="752400"/>
            <a:chOff x="876675" y="2074250"/>
            <a:chExt cx="7907550" cy="752400"/>
          </a:xfrm>
        </p:grpSpPr>
        <p:sp>
          <p:nvSpPr>
            <p:cNvPr id="805" name="Google Shape;805;p104"/>
            <p:cNvSpPr/>
            <p:nvPr/>
          </p:nvSpPr>
          <p:spPr>
            <a:xfrm>
              <a:off x="876675" y="221100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06" name="Google Shape;806;p104"/>
            <p:cNvSpPr txBox="1"/>
            <p:nvPr/>
          </p:nvSpPr>
          <p:spPr>
            <a:xfrm>
              <a:off x="1714725" y="2074250"/>
              <a:ext cx="7069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Voice User Interfaces allow us to physically separate ourselves from devices.</a:t>
              </a:r>
              <a:endParaRPr sz="2400">
                <a:solidFill>
                  <a:srgbClr val="353535"/>
                </a:solidFill>
                <a:latin typeface="Open Sans"/>
                <a:ea typeface="Open Sans"/>
                <a:cs typeface="Open Sans"/>
                <a:sym typeface="Open Sans"/>
              </a:endParaRPr>
            </a:p>
          </p:txBody>
        </p:sp>
      </p:grpSp>
      <p:grpSp>
        <p:nvGrpSpPr>
          <p:cNvPr id="807" name="Google Shape;807;p104"/>
          <p:cNvGrpSpPr/>
          <p:nvPr/>
        </p:nvGrpSpPr>
        <p:grpSpPr>
          <a:xfrm>
            <a:off x="430425" y="4179575"/>
            <a:ext cx="8075850" cy="752400"/>
            <a:chOff x="876675" y="3397975"/>
            <a:chExt cx="8075850" cy="752400"/>
          </a:xfrm>
        </p:grpSpPr>
        <p:sp>
          <p:nvSpPr>
            <p:cNvPr id="808" name="Google Shape;808;p104"/>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09" name="Google Shape;809;p104"/>
            <p:cNvSpPr txBox="1"/>
            <p:nvPr/>
          </p:nvSpPr>
          <p:spPr>
            <a:xfrm>
              <a:off x="1714725" y="3397975"/>
              <a:ext cx="72378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Amazon Alexa makes it easy for you to create apps (skills) that utilize Voice User Interfaces.</a:t>
              </a:r>
              <a:endParaRPr sz="2400">
                <a:solidFill>
                  <a:srgbClr val="353535"/>
                </a:solidFill>
                <a:latin typeface="Open Sans"/>
                <a:ea typeface="Open Sans"/>
                <a:cs typeface="Open Sans"/>
                <a:sym typeface="Open Sans"/>
              </a:endParaRPr>
            </a:p>
          </p:txBody>
        </p:sp>
      </p:grpSp>
      <p:grpSp>
        <p:nvGrpSpPr>
          <p:cNvPr id="810" name="Google Shape;810;p104"/>
          <p:cNvGrpSpPr/>
          <p:nvPr/>
        </p:nvGrpSpPr>
        <p:grpSpPr>
          <a:xfrm>
            <a:off x="430425" y="5306000"/>
            <a:ext cx="8283150" cy="752400"/>
            <a:chOff x="876675" y="4683200"/>
            <a:chExt cx="8283150" cy="752400"/>
          </a:xfrm>
        </p:grpSpPr>
        <p:sp>
          <p:nvSpPr>
            <p:cNvPr id="811" name="Google Shape;811;p104"/>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12" name="Google Shape;812;p104"/>
            <p:cNvSpPr txBox="1"/>
            <p:nvPr/>
          </p:nvSpPr>
          <p:spPr>
            <a:xfrm>
              <a:off x="1714725" y="4683200"/>
              <a:ext cx="74451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Alexa takes care of speech recognition and context so you can focus on making a great app.</a:t>
              </a:r>
              <a:endParaRPr sz="2400">
                <a:solidFill>
                  <a:srgbClr val="353535"/>
                </a:solidFill>
                <a:latin typeface="Open Sans"/>
                <a:ea typeface="Open Sans"/>
                <a:cs typeface="Open Sans"/>
                <a:sym typeface="Open Sans"/>
              </a:endParaRPr>
            </a:p>
          </p:txBody>
        </p:sp>
      </p:grpSp>
      <p:sp>
        <p:nvSpPr>
          <p:cNvPr id="813" name="Google Shape;813;p104"/>
          <p:cNvSpPr/>
          <p:nvPr/>
        </p:nvSpPr>
        <p:spPr>
          <a:xfrm>
            <a:off x="2728645" y="856550"/>
            <a:ext cx="3686700" cy="838800"/>
          </a:xfrm>
          <a:prstGeom prst="rect">
            <a:avLst/>
          </a:prstGeom>
          <a:solidFill>
            <a:srgbClr val="FFFFFF"/>
          </a:solid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p:txBody>
      </p:sp>
      <p:pic>
        <p:nvPicPr>
          <p:cNvPr id="814" name="Google Shape;814;p104"/>
          <p:cNvPicPr preferRelativeResize="0"/>
          <p:nvPr/>
        </p:nvPicPr>
        <p:blipFill>
          <a:blip r:embed="rId3">
            <a:alphaModFix/>
          </a:blip>
          <a:stretch>
            <a:fillRect/>
          </a:stretch>
        </p:blipFill>
        <p:spPr>
          <a:xfrm>
            <a:off x="3148074" y="945101"/>
            <a:ext cx="2985074" cy="661700"/>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8" name="Shape 818"/>
        <p:cNvGrpSpPr/>
        <p:nvPr/>
      </p:nvGrpSpPr>
      <p:grpSpPr>
        <a:xfrm>
          <a:off x="0" y="0"/>
          <a:ext cx="0" cy="0"/>
          <a:chOff x="0" y="0"/>
          <a:chExt cx="0" cy="0"/>
        </a:xfrm>
      </p:grpSpPr>
      <p:sp>
        <p:nvSpPr>
          <p:cNvPr id="819" name="Google Shape;819;p105"/>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820" name="Google Shape;820;p105"/>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821" name="Google Shape;821;p105"/>
          <p:cNvPicPr preferRelativeResize="0"/>
          <p:nvPr/>
        </p:nvPicPr>
        <p:blipFill>
          <a:blip r:embed="rId3">
            <a:alphaModFix/>
          </a:blip>
          <a:stretch>
            <a:fillRect/>
          </a:stretch>
        </p:blipFill>
        <p:spPr>
          <a:xfrm>
            <a:off x="1056500" y="5483221"/>
            <a:ext cx="390525" cy="228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5" name="Shape 825"/>
        <p:cNvGrpSpPr/>
        <p:nvPr/>
      </p:nvGrpSpPr>
      <p:grpSpPr>
        <a:xfrm>
          <a:off x="0" y="0"/>
          <a:ext cx="0" cy="0"/>
          <a:chOff x="0" y="0"/>
          <a:chExt cx="0" cy="0"/>
        </a:xfrm>
      </p:grpSpPr>
      <p:sp>
        <p:nvSpPr>
          <p:cNvPr id="826" name="Google Shape;826;p106"/>
          <p:cNvSpPr/>
          <p:nvPr/>
        </p:nvSpPr>
        <p:spPr>
          <a:xfrm>
            <a:off x="877950" y="3908738"/>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827" name="Google Shape;827;p106"/>
          <p:cNvSpPr txBox="1"/>
          <p:nvPr/>
        </p:nvSpPr>
        <p:spPr>
          <a:xfrm>
            <a:off x="758550" y="2398738"/>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828" name="Google Shape;828;p106"/>
          <p:cNvSpPr txBox="1"/>
          <p:nvPr/>
        </p:nvSpPr>
        <p:spPr>
          <a:xfrm>
            <a:off x="0" y="1470563"/>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2" name="Shape 832"/>
        <p:cNvGrpSpPr/>
        <p:nvPr/>
      </p:nvGrpSpPr>
      <p:grpSpPr>
        <a:xfrm>
          <a:off x="0" y="0"/>
          <a:ext cx="0" cy="0"/>
          <a:chOff x="0" y="0"/>
          <a:chExt cx="0" cy="0"/>
        </a:xfrm>
      </p:grpSpPr>
      <p:sp>
        <p:nvSpPr>
          <p:cNvPr id="833" name="Google Shape;833;p107"/>
          <p:cNvSpPr txBox="1"/>
          <p:nvPr/>
        </p:nvSpPr>
        <p:spPr>
          <a:xfrm>
            <a:off x="860100" y="9483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834" name="Google Shape;834;p107"/>
          <p:cNvSpPr txBox="1"/>
          <p:nvPr/>
        </p:nvSpPr>
        <p:spPr>
          <a:xfrm>
            <a:off x="1523225" y="1972750"/>
            <a:ext cx="6095400" cy="43518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 Your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a:t>
            </a:r>
            <a:r>
              <a:rPr lang="en" sz="2400">
                <a:latin typeface="Open Sans"/>
                <a:ea typeface="Open Sans"/>
                <a:cs typeface="Open Sans"/>
                <a:sym typeface="Open Sans"/>
              </a:rPr>
              <a:t>. Customize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5. </a:t>
            </a:r>
            <a:r>
              <a:rPr lang="en" sz="2400">
                <a:latin typeface="Open Sans"/>
                <a:ea typeface="Open Sans"/>
                <a:cs typeface="Open Sans"/>
                <a:sym typeface="Open Sans"/>
              </a:rPr>
              <a:t>Test The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6.</a:t>
            </a:r>
            <a:r>
              <a:rPr lang="en" sz="2400">
                <a:latin typeface="Open Sans"/>
                <a:ea typeface="Open Sans"/>
                <a:cs typeface="Open Sans"/>
                <a:sym typeface="Open Sans"/>
              </a:rPr>
              <a:t> Publish Your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7.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8.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835" name="Google Shape;835;p107"/>
          <p:cNvPicPr preferRelativeResize="0"/>
          <p:nvPr/>
        </p:nvPicPr>
        <p:blipFill>
          <a:blip r:embed="rId3">
            <a:alphaModFix/>
          </a:blip>
          <a:stretch>
            <a:fillRect/>
          </a:stretch>
        </p:blipFill>
        <p:spPr>
          <a:xfrm>
            <a:off x="1056500" y="6016621"/>
            <a:ext cx="390525" cy="22860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sp>
        <p:nvSpPr>
          <p:cNvPr id="840" name="Google Shape;840;p108"/>
          <p:cNvSpPr txBox="1"/>
          <p:nvPr/>
        </p:nvSpPr>
        <p:spPr>
          <a:xfrm>
            <a:off x="505350" y="1472075"/>
            <a:ext cx="8133300" cy="16746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chemeClr val="dk1"/>
                </a:solidFill>
                <a:latin typeface="Open Sans"/>
                <a:ea typeface="Open Sans"/>
                <a:cs typeface="Open Sans"/>
                <a:sym typeface="Open Sans"/>
              </a:rPr>
              <a:t>Alexa also provides you with S3 storage that lets you persist data. See how you can leverage that to remember the user’s birthday so that you do not ask them everytime.</a:t>
            </a:r>
            <a:endParaRPr sz="2200">
              <a:solidFill>
                <a:schemeClr val="dk1"/>
              </a:solidFill>
              <a:latin typeface="Open Sans"/>
              <a:ea typeface="Open Sans"/>
              <a:cs typeface="Open Sans"/>
              <a:sym typeface="Open Sans"/>
            </a:endParaRPr>
          </a:p>
        </p:txBody>
      </p:sp>
      <p:sp>
        <p:nvSpPr>
          <p:cNvPr id="841" name="Google Shape;841;p108"/>
          <p:cNvSpPr txBox="1"/>
          <p:nvPr/>
        </p:nvSpPr>
        <p:spPr>
          <a:xfrm>
            <a:off x="592475" y="3409288"/>
            <a:ext cx="5101200" cy="27558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Read up about S3 storage and how to use them in the Alexa Code Editor.</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a:pPr>
            <a:r>
              <a:rPr lang="en" sz="2000">
                <a:solidFill>
                  <a:schemeClr val="dk1"/>
                </a:solidFill>
                <a:latin typeface="Open Sans"/>
                <a:ea typeface="Open Sans"/>
                <a:cs typeface="Open Sans"/>
                <a:sym typeface="Open Sans"/>
              </a:rPr>
              <a:t>Retrieve the user’s birthday, if it exists, on launch, so that you can decide whether to ask the question or not.</a:t>
            </a:r>
            <a:endParaRPr sz="2000">
              <a:solidFill>
                <a:schemeClr val="dk1"/>
              </a:solidFill>
              <a:latin typeface="Open Sans"/>
              <a:ea typeface="Open Sans"/>
              <a:cs typeface="Open Sans"/>
              <a:sym typeface="Open Sans"/>
            </a:endParaRPr>
          </a:p>
        </p:txBody>
      </p:sp>
      <p:sp>
        <p:nvSpPr>
          <p:cNvPr id="842" name="Google Shape;842;p108"/>
          <p:cNvSpPr txBox="1"/>
          <p:nvPr/>
        </p:nvSpPr>
        <p:spPr>
          <a:xfrm>
            <a:off x="0" y="774950"/>
            <a:ext cx="9144000" cy="697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200">
                <a:solidFill>
                  <a:srgbClr val="353535"/>
                </a:solidFill>
                <a:latin typeface="Open Sans"/>
                <a:ea typeface="Open Sans"/>
                <a:cs typeface="Open Sans"/>
                <a:sym typeface="Open Sans"/>
              </a:rPr>
              <a:t>Next Steps: Store the user’s birthday</a:t>
            </a:r>
            <a:endParaRPr b="1" sz="3200">
              <a:solidFill>
                <a:srgbClr val="353535"/>
              </a:solidFill>
              <a:latin typeface="Open Sans"/>
              <a:ea typeface="Open Sans"/>
              <a:cs typeface="Open Sans"/>
              <a:sym typeface="Open Sans"/>
            </a:endParaRPr>
          </a:p>
        </p:txBody>
      </p:sp>
      <p:pic>
        <p:nvPicPr>
          <p:cNvPr id="843" name="Google Shape;843;p108"/>
          <p:cNvPicPr preferRelativeResize="0"/>
          <p:nvPr/>
        </p:nvPicPr>
        <p:blipFill>
          <a:blip r:embed="rId3">
            <a:alphaModFix/>
          </a:blip>
          <a:stretch>
            <a:fillRect/>
          </a:stretch>
        </p:blipFill>
        <p:spPr>
          <a:xfrm>
            <a:off x="5346050" y="2857450"/>
            <a:ext cx="3584325" cy="35843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7" name="Shape 847"/>
        <p:cNvGrpSpPr/>
        <p:nvPr/>
      </p:nvGrpSpPr>
      <p:grpSpPr>
        <a:xfrm>
          <a:off x="0" y="0"/>
          <a:ext cx="0" cy="0"/>
          <a:chOff x="0" y="0"/>
          <a:chExt cx="0" cy="0"/>
        </a:xfrm>
      </p:grpSpPr>
      <p:sp>
        <p:nvSpPr>
          <p:cNvPr id="848" name="Google Shape;848;p109"/>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849" name="Google Shape;849;p109"/>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850" name="Google Shape;850;p109"/>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7" name="Shape 267"/>
        <p:cNvGrpSpPr/>
        <p:nvPr/>
      </p:nvGrpSpPr>
      <p:grpSpPr>
        <a:xfrm>
          <a:off x="0" y="0"/>
          <a:ext cx="0" cy="0"/>
          <a:chOff x="0" y="0"/>
          <a:chExt cx="0" cy="0"/>
        </a:xfrm>
      </p:grpSpPr>
      <p:pic>
        <p:nvPicPr>
          <p:cNvPr id="268" name="Google Shape;268;p38"/>
          <p:cNvPicPr preferRelativeResize="0"/>
          <p:nvPr/>
        </p:nvPicPr>
        <p:blipFill>
          <a:blip r:embed="rId3">
            <a:alphaModFix/>
          </a:blip>
          <a:stretch>
            <a:fillRect/>
          </a:stretch>
        </p:blipFill>
        <p:spPr>
          <a:xfrm>
            <a:off x="0" y="1697150"/>
            <a:ext cx="9144000" cy="3657595"/>
          </a:xfrm>
          <a:prstGeom prst="rect">
            <a:avLst/>
          </a:prstGeom>
          <a:noFill/>
          <a:ln cap="flat" cmpd="sng" w="19050">
            <a:solidFill>
              <a:schemeClr val="dk2"/>
            </a:solidFill>
            <a:prstDash val="solid"/>
            <a:round/>
            <a:headEnd len="sm" w="sm" type="none"/>
            <a:tailEnd len="sm" w="sm" type="none"/>
          </a:ln>
        </p:spPr>
      </p:pic>
      <p:sp>
        <p:nvSpPr>
          <p:cNvPr id="269" name="Google Shape;269;p38"/>
          <p:cNvSpPr txBox="1"/>
          <p:nvPr/>
        </p:nvSpPr>
        <p:spPr>
          <a:xfrm>
            <a:off x="144300" y="551895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Alexa, ask Lyft for a Lyft Line to work.”</a:t>
            </a:r>
            <a:endParaRPr sz="2200">
              <a:solidFill>
                <a:schemeClr val="dk1"/>
              </a:solidFill>
              <a:latin typeface="Open Sans"/>
              <a:ea typeface="Open Sans"/>
              <a:cs typeface="Open Sans"/>
              <a:sym typeface="Open Sans"/>
            </a:endParaRPr>
          </a:p>
        </p:txBody>
      </p:sp>
      <p:sp>
        <p:nvSpPr>
          <p:cNvPr id="270" name="Google Shape;270;p38"/>
          <p:cNvSpPr txBox="1"/>
          <p:nvPr/>
        </p:nvSpPr>
        <p:spPr>
          <a:xfrm>
            <a:off x="14430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What can you build with Alexa?</a:t>
            </a:r>
            <a:endParaRPr b="1" sz="3000">
              <a:solidFill>
                <a:schemeClr val="dk1"/>
              </a:solidFill>
              <a:latin typeface="Open Sans"/>
              <a:ea typeface="Open Sans"/>
              <a:cs typeface="Open Sans"/>
              <a:sym typeface="Open Sans"/>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4" name="Shape 854"/>
        <p:cNvGrpSpPr/>
        <p:nvPr/>
      </p:nvGrpSpPr>
      <p:grpSpPr>
        <a:xfrm>
          <a:off x="0" y="0"/>
          <a:ext cx="0" cy="0"/>
          <a:chOff x="0" y="0"/>
          <a:chExt cx="0" cy="0"/>
        </a:xfrm>
      </p:grpSpPr>
      <p:sp>
        <p:nvSpPr>
          <p:cNvPr id="855" name="Google Shape;855;p110"/>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4" name="Shape 274"/>
        <p:cNvGrpSpPr/>
        <p:nvPr/>
      </p:nvGrpSpPr>
      <p:grpSpPr>
        <a:xfrm>
          <a:off x="0" y="0"/>
          <a:ext cx="0" cy="0"/>
          <a:chOff x="0" y="0"/>
          <a:chExt cx="0" cy="0"/>
        </a:xfrm>
      </p:grpSpPr>
      <p:pic>
        <p:nvPicPr>
          <p:cNvPr id="275" name="Google Shape;275;p39"/>
          <p:cNvPicPr preferRelativeResize="0"/>
          <p:nvPr/>
        </p:nvPicPr>
        <p:blipFill>
          <a:blip r:embed="rId3">
            <a:alphaModFix/>
          </a:blip>
          <a:stretch>
            <a:fillRect/>
          </a:stretch>
        </p:blipFill>
        <p:spPr>
          <a:xfrm>
            <a:off x="0" y="1714053"/>
            <a:ext cx="9144000" cy="4095750"/>
          </a:xfrm>
          <a:prstGeom prst="rect">
            <a:avLst/>
          </a:prstGeom>
          <a:noFill/>
          <a:ln cap="flat" cmpd="sng" w="19050">
            <a:solidFill>
              <a:schemeClr val="dk2"/>
            </a:solidFill>
            <a:prstDash val="solid"/>
            <a:round/>
            <a:headEnd len="sm" w="sm" type="none"/>
            <a:tailEnd len="sm" w="sm" type="none"/>
          </a:ln>
        </p:spPr>
      </p:pic>
      <p:pic>
        <p:nvPicPr>
          <p:cNvPr id="276" name="Google Shape;276;p39"/>
          <p:cNvPicPr preferRelativeResize="0"/>
          <p:nvPr/>
        </p:nvPicPr>
        <p:blipFill>
          <a:blip r:embed="rId4">
            <a:alphaModFix/>
          </a:blip>
          <a:stretch>
            <a:fillRect/>
          </a:stretch>
        </p:blipFill>
        <p:spPr>
          <a:xfrm>
            <a:off x="4893075" y="4084574"/>
            <a:ext cx="2369975" cy="815900"/>
          </a:xfrm>
          <a:prstGeom prst="rect">
            <a:avLst/>
          </a:prstGeom>
          <a:noFill/>
          <a:ln cap="flat" cmpd="sng" w="19050">
            <a:solidFill>
              <a:schemeClr val="dk2"/>
            </a:solidFill>
            <a:prstDash val="solid"/>
            <a:round/>
            <a:headEnd len="sm" w="sm" type="none"/>
            <a:tailEnd len="sm" w="sm" type="none"/>
          </a:ln>
        </p:spPr>
      </p:pic>
      <p:sp>
        <p:nvSpPr>
          <p:cNvPr id="277" name="Google Shape;277;p39"/>
          <p:cNvSpPr txBox="1"/>
          <p:nvPr/>
        </p:nvSpPr>
        <p:spPr>
          <a:xfrm>
            <a:off x="144300" y="5809800"/>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Open Sans"/>
                <a:ea typeface="Open Sans"/>
                <a:cs typeface="Open Sans"/>
                <a:sym typeface="Open Sans"/>
              </a:rPr>
              <a:t>“</a:t>
            </a:r>
            <a:r>
              <a:rPr lang="en" sz="2200">
                <a:solidFill>
                  <a:schemeClr val="dk1"/>
                </a:solidFill>
                <a:latin typeface="Open Sans"/>
                <a:ea typeface="Open Sans"/>
                <a:cs typeface="Open Sans"/>
                <a:sym typeface="Open Sans"/>
              </a:rPr>
              <a:t>Alexa, ask Capital One, what did I spend?”</a:t>
            </a:r>
            <a:endParaRPr sz="2200">
              <a:solidFill>
                <a:schemeClr val="dk1"/>
              </a:solidFill>
              <a:latin typeface="Open Sans"/>
              <a:ea typeface="Open Sans"/>
              <a:cs typeface="Open Sans"/>
              <a:sym typeface="Open Sans"/>
            </a:endParaRPr>
          </a:p>
        </p:txBody>
      </p:sp>
      <p:sp>
        <p:nvSpPr>
          <p:cNvPr id="278" name="Google Shape;278;p39"/>
          <p:cNvSpPr txBox="1"/>
          <p:nvPr/>
        </p:nvSpPr>
        <p:spPr>
          <a:xfrm>
            <a:off x="144300" y="625875"/>
            <a:ext cx="8855400" cy="99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What can you build with Alexa?</a:t>
            </a:r>
            <a:endParaRPr b="1" sz="3000">
              <a:solidFill>
                <a:schemeClr val="dk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Master Template V.1">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